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79" r:id="rId10"/>
    <p:sldId id="258" r:id="rId11"/>
    <p:sldId id="276" r:id="rId12"/>
    <p:sldId id="274" r:id="rId13"/>
    <p:sldId id="275" r:id="rId14"/>
    <p:sldId id="277" r:id="rId15"/>
    <p:sldId id="265" r:id="rId16"/>
    <p:sldId id="269" r:id="rId17"/>
    <p:sldId id="272" r:id="rId18"/>
    <p:sldId id="266" r:id="rId19"/>
    <p:sldId id="270" r:id="rId20"/>
    <p:sldId id="271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C5C20-F858-4834-BC0F-EF61D37A36DD}" type="datetimeFigureOut">
              <a:rPr lang="fr-FR" smtClean="0"/>
              <a:t>30/06/2016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CB808-02E6-4F68-A127-8AB71087F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71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4ECA7-E540-5F4F-B1AD-9C5AD7FDF692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7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Quels</a:t>
            </a:r>
            <a:r>
              <a:rPr lang="fr-FR" baseline="0" dirty="0" smtClean="0"/>
              <a:t> sont les mécanismes mis en jeu par la cellule tumorale pour échapper à cette </a:t>
            </a:r>
            <a:r>
              <a:rPr lang="fr-FR" baseline="0" dirty="0" err="1" smtClean="0"/>
              <a:t>immunosurveillance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1C251-4F92-4E91-BA09-BFA805DC1E8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69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mtClean="0">
                <a:latin typeface="Arial" charset="0"/>
                <a:ea typeface="Gothic" charset="0"/>
                <a:cs typeface="Gothic" charset="0"/>
              </a:rPr>
              <a:t>Table 1 Baseline Characteristics, Stratification Factors, and Prior Therapy.</a:t>
            </a: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4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mtClean="0">
                <a:latin typeface="Arial" charset="0"/>
                <a:ea typeface="Gothic" charset="0"/>
                <a:cs typeface="Gothic" charset="0"/>
              </a:rPr>
              <a:t>Table 1 Baseline Characteristics, Stratification Factors, and Prior Therapy.</a:t>
            </a: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8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mtClean="0">
                <a:latin typeface="Arial" charset="0"/>
                <a:ea typeface="Gothic" charset="0"/>
                <a:cs typeface="Gothic" charset="0"/>
              </a:rPr>
              <a:t>Figure 2 Treatment Effect on Overall Survival, According to Subgroup. Data are based on a March 18, 2015, database lock. Hazard ratios for death were not computed for subgroups that included a treatment group with fewer than 10 patients, including other line of therapy (1 patient in the nivolumab group), unreported Eastern Cooperative Oncology Group (ECOG) performance-status score (1 in the docetaxel group), and unknown smoking status (3 in the nivolumab group and 3 in the docetaxel group). ECOG performance-status scores range from 0 to 5, with higher numbers indicating greater disability; a score of 0 indicates no symptoms, and 1 mild symptoms. The subgroup of patients with an ECOG performance-status score of 1 included 1 patient in the docetaxel group who had a score of 1 at screening, which met the eligibility criteria, but his score worsened after randomization owing to grade 3 pericardial effusion. On day 1 of treatment, his ECOG performance-status score was 3. This patient was included in our analyses, since he had undergone randomization and was part of the intention-to-treat population. </a:t>
            </a:r>
            <a:r>
              <a:rPr lang="en-GB" i="1" smtClean="0">
                <a:latin typeface="Arial" charset="0"/>
                <a:ea typeface="Gothic" charset="0"/>
                <a:cs typeface="Gothic" charset="0"/>
              </a:rPr>
              <a:t>EGFR</a:t>
            </a:r>
            <a:r>
              <a:rPr lang="en-GB" smtClean="0">
                <a:latin typeface="Arial" charset="0"/>
                <a:ea typeface="Gothic" charset="0"/>
                <a:cs typeface="Gothic" charset="0"/>
              </a:rPr>
              <a:t> denotes epidermal growth factor receptor, and </a:t>
            </a:r>
            <a:r>
              <a:rPr lang="en-GB" i="1" smtClean="0">
                <a:latin typeface="Arial" charset="0"/>
                <a:ea typeface="Gothic" charset="0"/>
                <a:cs typeface="Gothic" charset="0"/>
              </a:rPr>
              <a:t>KRAS</a:t>
            </a:r>
            <a:r>
              <a:rPr lang="en-GB" smtClean="0">
                <a:latin typeface="Arial" charset="0"/>
                <a:ea typeface="Gothic" charset="0"/>
                <a:cs typeface="Gothic" charset="0"/>
              </a:rPr>
              <a:t> Kirsten rat sarcoma viral oncogene homologue.</a:t>
            </a: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2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300"/>
              </a:lnSpc>
            </a:pPr>
            <a:r>
              <a:rPr lang="fr-FR" smtClean="0"/>
              <a:t>RIR </a:t>
            </a:r>
            <a:r>
              <a:rPr lang="fr-FR" spc="-70" smtClean="0"/>
              <a:t>en </a:t>
            </a:r>
            <a:r>
              <a:rPr lang="fr-FR" spc="-50" smtClean="0"/>
              <a:t>oncologie </a:t>
            </a:r>
            <a:r>
              <a:rPr lang="fr-FR" spc="-65" smtClean="0"/>
              <a:t>thoracique </a:t>
            </a:r>
            <a:r>
              <a:rPr lang="fr-FR" spc="30" smtClean="0"/>
              <a:t>©</a:t>
            </a:r>
            <a:r>
              <a:rPr lang="fr-FR" spc="45" smtClean="0"/>
              <a:t> </a:t>
            </a:r>
            <a:r>
              <a:rPr lang="fr-FR" spc="-30" smtClean="0"/>
              <a:t>2014</a:t>
            </a:r>
            <a:endParaRPr lang="fr-FR" spc="-3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64646"/>
                </a:solidFill>
                <a:latin typeface="Trebuchet MS"/>
                <a:cs typeface="Trebuchet MS"/>
              </a:defRPr>
            </a:lvl1pPr>
          </a:lstStyle>
          <a:p>
            <a:pPr marL="101600">
              <a:lnSpc>
                <a:spcPts val="1300"/>
              </a:lnSpc>
            </a:pPr>
            <a:fld id="{81D60167-4931-47E6-BA6A-407CBD079E47}" type="slidenum">
              <a:rPr lang="fr-FR" spc="-30" smtClean="0"/>
              <a:pPr marL="101600">
                <a:lnSpc>
                  <a:spcPts val="1300"/>
                </a:lnSpc>
              </a:pPr>
              <a:t>‹N°›</a:t>
            </a:fld>
            <a:endParaRPr lang="fr-FR" spc="-30" dirty="0"/>
          </a:p>
        </p:txBody>
      </p:sp>
    </p:spTree>
    <p:extLst>
      <p:ext uri="{BB962C8B-B14F-4D97-AF65-F5344CB8AC3E}">
        <p14:creationId xmlns:p14="http://schemas.microsoft.com/office/powerpoint/2010/main" val="171889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emf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emf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Immunothérapie</a:t>
            </a:r>
            <a:br>
              <a:rPr lang="fr-FR" dirty="0" smtClean="0"/>
            </a:br>
            <a:r>
              <a:rPr lang="fr-FR" dirty="0" smtClean="0"/>
              <a:t>PS2 sujets âgés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H Léna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0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Immunité sujets âgés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059" y="1904999"/>
            <a:ext cx="6968716" cy="412231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75041" y="6284890"/>
            <a:ext cx="547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Malaguarnera</a:t>
            </a:r>
            <a:r>
              <a:rPr lang="fr-FR" dirty="0" smtClean="0"/>
              <a:t> </a:t>
            </a:r>
            <a:r>
              <a:rPr lang="fr-FR" dirty="0" err="1" smtClean="0"/>
              <a:t>Crit</a:t>
            </a:r>
            <a:r>
              <a:rPr lang="fr-FR" dirty="0" smtClean="0"/>
              <a:t> </a:t>
            </a:r>
            <a:r>
              <a:rPr lang="fr-FR" dirty="0" err="1" smtClean="0"/>
              <a:t>rev</a:t>
            </a:r>
            <a:r>
              <a:rPr lang="fr-FR" dirty="0" smtClean="0"/>
              <a:t> </a:t>
            </a:r>
            <a:r>
              <a:rPr lang="fr-FR" dirty="0" err="1" smtClean="0"/>
              <a:t>oncol</a:t>
            </a:r>
            <a:r>
              <a:rPr lang="fr-FR" dirty="0" smtClean="0"/>
              <a:t> </a:t>
            </a:r>
            <a:r>
              <a:rPr lang="fr-FR" dirty="0" err="1" smtClean="0"/>
              <a:t>Hematology</a:t>
            </a:r>
            <a:r>
              <a:rPr lang="fr-FR" dirty="0" smtClean="0"/>
              <a:t> 2010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5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5452" cy="4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sz="1452" b="1" dirty="0">
                <a:latin typeface="Arial" charset="0"/>
              </a:rPr>
              <a:t>Baseline Characteristics, Stratification Factors, and Prior Therapy</a:t>
            </a:r>
            <a:r>
              <a:rPr lang="en-GB" sz="1452" b="1" dirty="0" smtClean="0">
                <a:latin typeface="Arial" charset="0"/>
              </a:rPr>
              <a:t>.</a:t>
            </a:r>
          </a:p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sz="1452" b="1" dirty="0" smtClean="0">
                <a:latin typeface="Arial" charset="0"/>
              </a:rPr>
              <a:t>CA 209 017</a:t>
            </a:r>
            <a:endParaRPr lang="en-GB" sz="1452" b="1" dirty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704" y="6270419"/>
            <a:ext cx="2566349" cy="432045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29796" y="5972308"/>
            <a:ext cx="2312248" cy="32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sz="1089" b="1">
                <a:solidFill>
                  <a:srgbClr val="FFFFFF"/>
                </a:solidFill>
                <a:latin typeface="Arial" charset="0"/>
              </a:rPr>
              <a:t>Brahmer J et al. N Engl J Med 2015;373:123-135</a:t>
            </a:r>
            <a:endParaRPr lang="en-GB" sz="1089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796" y="933218"/>
            <a:ext cx="2312248" cy="497716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28" y="2772295"/>
            <a:ext cx="11285169" cy="14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8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5452" cy="4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sz="1452" b="1" dirty="0">
                <a:latin typeface="Arial" charset="0"/>
              </a:rPr>
              <a:t>Baseline Characteristics, Stratification Factors, and Prior Therapy</a:t>
            </a:r>
            <a:r>
              <a:rPr lang="en-GB" sz="1452" b="1" dirty="0" smtClean="0">
                <a:latin typeface="Arial" charset="0"/>
              </a:rPr>
              <a:t>.</a:t>
            </a:r>
          </a:p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sz="1452" b="1" dirty="0" smtClean="0">
                <a:latin typeface="Arial" charset="0"/>
              </a:rPr>
              <a:t>CA 209 057</a:t>
            </a:r>
            <a:endParaRPr lang="en-GB" sz="1452" b="1" dirty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704" y="6270419"/>
            <a:ext cx="2566349" cy="432045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231571" y="5972308"/>
            <a:ext cx="3708697" cy="1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sz="1089" b="1">
                <a:solidFill>
                  <a:srgbClr val="FFFFFF"/>
                </a:solidFill>
                <a:latin typeface="Arial" charset="0"/>
              </a:rPr>
              <a:t>Borghaei H et al. N Engl J Med 2015;373:1627-1639</a:t>
            </a:r>
            <a:endParaRPr lang="en-GB" sz="1089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 rotWithShape="1">
          <a:blip r:embed="rId4" cstate="print"/>
          <a:srcRect b="21974"/>
          <a:stretch/>
        </p:blipFill>
        <p:spPr>
          <a:xfrm>
            <a:off x="3780810" y="933218"/>
            <a:ext cx="5096989" cy="533720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177" y="1855971"/>
            <a:ext cx="9095020" cy="21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67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5452" cy="4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sz="1452" b="1" dirty="0">
                <a:latin typeface="Arial" charset="0"/>
              </a:rPr>
              <a:t>Treatment Effect on Overall Survival, According to Subgroup</a:t>
            </a:r>
            <a:r>
              <a:rPr lang="en-GB" sz="1452" b="1" dirty="0" smtClean="0">
                <a:latin typeface="Arial" charset="0"/>
              </a:rPr>
              <a:t>.</a:t>
            </a:r>
          </a:p>
          <a:p>
            <a:pPr algn="ctr">
              <a:lnSpc>
                <a:spcPct val="97000"/>
              </a:lnSpc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sz="1452" b="1" dirty="0" smtClean="0">
                <a:latin typeface="Arial" charset="0"/>
              </a:rPr>
              <a:t>CA 209 057</a:t>
            </a:r>
            <a:endParaRPr lang="en-GB" sz="1452" b="1" dirty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704" y="6270419"/>
            <a:ext cx="2566349" cy="432045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55538" y="5972308"/>
            <a:ext cx="6060762" cy="1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sz="1089" b="1">
                <a:solidFill>
                  <a:srgbClr val="FFFFFF"/>
                </a:solidFill>
                <a:latin typeface="Arial" charset="0"/>
              </a:rPr>
              <a:t>Borghaei H et al. N Engl J Med 2015;373:1627-1639</a:t>
            </a:r>
            <a:endParaRPr lang="en-GB" sz="1089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5538" y="933218"/>
            <a:ext cx="6060762" cy="49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1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40" y="0"/>
            <a:ext cx="7929509" cy="57797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57623" y="6194738"/>
            <a:ext cx="360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 Peters WCLC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06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Revue sujets âgés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170349"/>
              </p:ext>
            </p:extLst>
          </p:nvPr>
        </p:nvGraphicFramePr>
        <p:xfrm>
          <a:off x="2103117" y="2133600"/>
          <a:ext cx="8477797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820"/>
                <a:gridCol w="1162594"/>
                <a:gridCol w="1227909"/>
                <a:gridCol w="1097280"/>
                <a:gridCol w="1254034"/>
                <a:gridCol w="12801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dirty="0" smtClean="0"/>
                        <a:t>&gt; 65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65-69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70-74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75-80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dirty="0" smtClean="0"/>
                        <a:t>&gt; 80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 209</a:t>
                      </a:r>
                      <a:r>
                        <a:rPr lang="fr-FR" baseline="0" dirty="0" smtClean="0"/>
                        <a:t> 057</a:t>
                      </a:r>
                    </a:p>
                    <a:p>
                      <a:r>
                        <a:rPr lang="fr-FR" baseline="0" dirty="0" smtClean="0"/>
                        <a:t>CBNPC non </a:t>
                      </a:r>
                      <a:r>
                        <a:rPr lang="fr-FR" baseline="0" dirty="0" err="1" smtClean="0"/>
                        <a:t>epi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 209 017</a:t>
                      </a:r>
                    </a:p>
                    <a:p>
                      <a:r>
                        <a:rPr lang="fr-FR" dirty="0" smtClean="0"/>
                        <a:t>CBNPC épi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 209 066</a:t>
                      </a:r>
                    </a:p>
                    <a:p>
                      <a:r>
                        <a:rPr lang="fr-FR" dirty="0" smtClean="0"/>
                        <a:t>Mélanomes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 209 025</a:t>
                      </a:r>
                    </a:p>
                    <a:p>
                      <a:r>
                        <a:rPr lang="fr-FR" dirty="0" smtClean="0"/>
                        <a:t>rein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27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876902" y="5773783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Singh ASCO 2016</a:t>
            </a:r>
          </a:p>
        </p:txBody>
      </p:sp>
    </p:spTree>
    <p:extLst>
      <p:ext uri="{BB962C8B-B14F-4D97-AF65-F5344CB8AC3E}">
        <p14:creationId xmlns:p14="http://schemas.microsoft.com/office/powerpoint/2010/main" val="36438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Evènements indésirables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959262"/>
              </p:ext>
            </p:extLst>
          </p:nvPr>
        </p:nvGraphicFramePr>
        <p:xfrm>
          <a:off x="2589213" y="2133600"/>
          <a:ext cx="89154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</a:t>
                      </a:r>
                      <a:r>
                        <a:rPr lang="fr-FR" baseline="0" dirty="0" smtClean="0"/>
                        <a:t> 65 ans</a:t>
                      </a:r>
                    </a:p>
                    <a:p>
                      <a:pPr algn="ctr"/>
                      <a:r>
                        <a:rPr lang="fr-FR" baseline="0" dirty="0" smtClean="0"/>
                        <a:t>N = 616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dirty="0" smtClean="0"/>
                        <a:t>&gt; 65 ans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dirty="0" smtClean="0"/>
                        <a:t>N =</a:t>
                      </a:r>
                      <a:r>
                        <a:rPr lang="fr-FR" baseline="0" dirty="0" smtClean="0"/>
                        <a:t> 414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Conduisant à l’arrêt du traitement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Nécessitant</a:t>
                      </a:r>
                      <a:r>
                        <a:rPr lang="fr-FR" baseline="0" dirty="0" smtClean="0"/>
                        <a:t> un traitement </a:t>
                      </a:r>
                      <a:r>
                        <a:rPr lang="fr-FR" baseline="0" dirty="0" err="1" smtClean="0"/>
                        <a:t>immunomodulateur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Evènements</a:t>
                      </a:r>
                      <a:r>
                        <a:rPr lang="fr-FR" baseline="0" dirty="0" smtClean="0"/>
                        <a:t> graves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58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0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 sévérité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067" y="2156487"/>
            <a:ext cx="9038832" cy="40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AE études </a:t>
            </a:r>
            <a:r>
              <a:rPr lang="fr-FR" dirty="0" err="1" smtClean="0"/>
              <a:t>poolées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320" y="1905000"/>
            <a:ext cx="6655577" cy="48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 nécessitant un traitement </a:t>
            </a:r>
            <a:r>
              <a:rPr lang="fr-FR" dirty="0" err="1" smtClean="0"/>
              <a:t>immunomodulateur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759885"/>
              </p:ext>
            </p:extLst>
          </p:nvPr>
        </p:nvGraphicFramePr>
        <p:xfrm>
          <a:off x="2001384" y="2577737"/>
          <a:ext cx="9128169" cy="277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723"/>
                <a:gridCol w="3042723"/>
                <a:gridCol w="3042723"/>
              </a:tblGrid>
              <a:tr h="7128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 65 ans</a:t>
                      </a:r>
                    </a:p>
                    <a:p>
                      <a:pPr algn="ctr"/>
                      <a:r>
                        <a:rPr lang="fr-FR" dirty="0" smtClean="0"/>
                        <a:t>N = 616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dirty="0" smtClean="0"/>
                        <a:t>&gt; 65 ans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dirty="0" smtClean="0"/>
                        <a:t>N = 414</a:t>
                      </a:r>
                      <a:endParaRPr lang="fr-FR" dirty="0"/>
                    </a:p>
                  </a:txBody>
                  <a:tcPr/>
                </a:tc>
              </a:tr>
              <a:tr h="413027">
                <a:tc>
                  <a:txBody>
                    <a:bodyPr/>
                    <a:lstStyle/>
                    <a:p>
                      <a:r>
                        <a:rPr lang="fr-FR" dirty="0" smtClean="0"/>
                        <a:t>Diarrhée/ colite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4,1</a:t>
                      </a:r>
                      <a:endParaRPr lang="fr-FR" dirty="0"/>
                    </a:p>
                  </a:txBody>
                  <a:tcPr/>
                </a:tc>
              </a:tr>
              <a:tr h="413027">
                <a:tc>
                  <a:txBody>
                    <a:bodyPr/>
                    <a:lstStyle/>
                    <a:p>
                      <a:r>
                        <a:rPr lang="fr-FR" dirty="0" smtClean="0"/>
                        <a:t>Pneumonie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3,7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1,9</a:t>
                      </a:r>
                      <a:endParaRPr lang="fr-FR" dirty="0"/>
                    </a:p>
                  </a:txBody>
                  <a:tcPr/>
                </a:tc>
              </a:tr>
              <a:tr h="413027">
                <a:tc>
                  <a:txBody>
                    <a:bodyPr/>
                    <a:lstStyle/>
                    <a:p>
                      <a:r>
                        <a:rPr lang="fr-FR" dirty="0" smtClean="0"/>
                        <a:t>Hépatite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0,7</a:t>
                      </a:r>
                      <a:endParaRPr lang="fr-FR" dirty="0"/>
                    </a:p>
                  </a:txBody>
                  <a:tcPr/>
                </a:tc>
              </a:tr>
              <a:tr h="413027">
                <a:tc>
                  <a:txBody>
                    <a:bodyPr/>
                    <a:lstStyle/>
                    <a:p>
                      <a:r>
                        <a:rPr lang="fr-FR" dirty="0" smtClean="0"/>
                        <a:t>Insuffisance</a:t>
                      </a:r>
                      <a:r>
                        <a:rPr lang="fr-FR" baseline="0" dirty="0" smtClean="0"/>
                        <a:t> rénale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1,9</a:t>
                      </a:r>
                      <a:endParaRPr lang="fr-FR" dirty="0"/>
                    </a:p>
                  </a:txBody>
                  <a:tcPr/>
                </a:tc>
              </a:tr>
              <a:tr h="413027">
                <a:tc>
                  <a:txBody>
                    <a:bodyPr/>
                    <a:lstStyle/>
                    <a:p>
                      <a:r>
                        <a:rPr lang="fr-FR" dirty="0" smtClean="0"/>
                        <a:t>rash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7,6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8,2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4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Liens d’intérêt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Bristol Myers Squibb pour la réunion d’</a:t>
            </a:r>
            <a:r>
              <a:rPr lang="fr-FR" dirty="0" err="1" smtClean="0"/>
              <a:t>ajourd’hui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Réunions : Astra Zeneca, Bristol Myers Squibb, MSD, Pierre Fabre Oncologie, </a:t>
            </a:r>
            <a:r>
              <a:rPr lang="fr-FR" dirty="0" err="1" smtClean="0"/>
              <a:t>Boehringer</a:t>
            </a:r>
            <a:r>
              <a:rPr lang="fr-FR" dirty="0" smtClean="0"/>
              <a:t> </a:t>
            </a:r>
            <a:r>
              <a:rPr lang="fr-FR" dirty="0" err="1" smtClean="0"/>
              <a:t>Ingelheim</a:t>
            </a:r>
            <a:r>
              <a:rPr lang="fr-FR" dirty="0" smtClean="0"/>
              <a:t>, Roche</a:t>
            </a:r>
          </a:p>
          <a:p>
            <a:endParaRPr lang="fr-FR" dirty="0" smtClean="0"/>
          </a:p>
          <a:p>
            <a:r>
              <a:rPr lang="fr-FR" dirty="0" err="1" smtClean="0"/>
              <a:t>Boards</a:t>
            </a:r>
            <a:r>
              <a:rPr lang="fr-FR" dirty="0" smtClean="0"/>
              <a:t> : Bristol Myers Squibb, MSD, Novartis, Pfizer, Lilly, Astra Zeneca</a:t>
            </a:r>
          </a:p>
          <a:p>
            <a:endParaRPr lang="fr-FR" dirty="0" smtClean="0"/>
          </a:p>
          <a:p>
            <a:r>
              <a:rPr lang="fr-FR" dirty="0" smtClean="0"/>
              <a:t>Déplacements : Lilly, Pfizer, Roche, Pierre Fabre Oncologie, Bristol Myers Squibb, Amgen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 d’intérêt nécessitant un traitement </a:t>
            </a:r>
            <a:r>
              <a:rPr lang="fr-FR" dirty="0" err="1" smtClean="0"/>
              <a:t>immunomodulateur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151681"/>
              </p:ext>
            </p:extLst>
          </p:nvPr>
        </p:nvGraphicFramePr>
        <p:xfrm>
          <a:off x="2168433" y="2133600"/>
          <a:ext cx="933618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236"/>
                <a:gridCol w="1867236"/>
                <a:gridCol w="1867236"/>
                <a:gridCol w="1867236"/>
                <a:gridCol w="1867236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65-69</a:t>
                      </a:r>
                    </a:p>
                    <a:p>
                      <a:pPr algn="ctr"/>
                      <a:r>
                        <a:rPr lang="fr-FR" dirty="0" smtClean="0"/>
                        <a:t>N = 202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70-74</a:t>
                      </a:r>
                    </a:p>
                    <a:p>
                      <a:pPr algn="ctr"/>
                      <a:r>
                        <a:rPr lang="fr-FR" dirty="0" smtClean="0"/>
                        <a:t>N = 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75-80</a:t>
                      </a:r>
                    </a:p>
                    <a:p>
                      <a:pPr algn="ctr"/>
                      <a:r>
                        <a:rPr lang="fr-FR" dirty="0" smtClean="0"/>
                        <a:t>N = 65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dirty="0" smtClean="0"/>
                        <a:t>&gt; 80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dirty="0" smtClean="0"/>
                        <a:t>N = 27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Diarrhée/colite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Pneumonie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Hepatite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Insuffisance rénale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rash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9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Données faibles concernant les sujets âgés et PS 2</a:t>
            </a:r>
          </a:p>
          <a:p>
            <a:endParaRPr lang="fr-FR" dirty="0" smtClean="0"/>
          </a:p>
          <a:p>
            <a:r>
              <a:rPr lang="fr-FR" dirty="0" smtClean="0"/>
              <a:t>Pas de données biologiques sur les PS 2 sur la réponse immunitaire</a:t>
            </a:r>
          </a:p>
          <a:p>
            <a:endParaRPr lang="fr-FR" dirty="0" smtClean="0"/>
          </a:p>
          <a:p>
            <a:r>
              <a:rPr lang="fr-FR" smtClean="0"/>
              <a:t>Réponse </a:t>
            </a:r>
            <a:r>
              <a:rPr lang="fr-FR" smtClean="0"/>
              <a:t>immunitaire diminuée </a:t>
            </a:r>
            <a:r>
              <a:rPr lang="fr-FR" dirty="0" smtClean="0"/>
              <a:t>chez les sujets âgés mais in vitro inductible, quid in vivo?</a:t>
            </a:r>
          </a:p>
          <a:p>
            <a:endParaRPr lang="fr-FR" dirty="0"/>
          </a:p>
          <a:p>
            <a:r>
              <a:rPr lang="fr-FR" dirty="0" smtClean="0"/>
              <a:t>Données souhaitées par FDA pour créer des essais thérapeutiques dédiés et améliorer l’accès aux 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9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KBP 2010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71" y="2198253"/>
            <a:ext cx="11674470" cy="18904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10" y="4381927"/>
            <a:ext cx="11429533" cy="16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2843" y="155321"/>
            <a:ext cx="338772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 spc="30" dirty="0">
                <a:solidFill>
                  <a:srgbClr val="464A78"/>
                </a:solidFill>
                <a:latin typeface="Trebuchet MS"/>
                <a:cs typeface="Trebuchet MS"/>
              </a:rPr>
              <a:t>Cancer</a:t>
            </a:r>
            <a:r>
              <a:rPr sz="1400" b="1" spc="-290" dirty="0">
                <a:solidFill>
                  <a:srgbClr val="464A78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64A78"/>
                </a:solidFill>
                <a:latin typeface="Trebuchet MS"/>
                <a:cs typeface="Trebuchet MS"/>
              </a:rPr>
              <a:t>bronchique </a:t>
            </a:r>
            <a:r>
              <a:rPr sz="1400" b="1" spc="5" dirty="0">
                <a:solidFill>
                  <a:srgbClr val="464A78"/>
                </a:solidFill>
                <a:latin typeface="Trebuchet MS"/>
                <a:cs typeface="Trebuchet MS"/>
              </a:rPr>
              <a:t>non </a:t>
            </a:r>
            <a:r>
              <a:rPr sz="1400" b="1" spc="-5" dirty="0">
                <a:solidFill>
                  <a:srgbClr val="464A78"/>
                </a:solidFill>
                <a:latin typeface="Trebuchet MS"/>
                <a:cs typeface="Trebuchet MS"/>
              </a:rPr>
              <a:t>à </a:t>
            </a:r>
            <a:r>
              <a:rPr sz="1400" b="1" spc="-15" dirty="0">
                <a:solidFill>
                  <a:srgbClr val="464A78"/>
                </a:solidFill>
                <a:latin typeface="Trebuchet MS"/>
                <a:cs typeface="Trebuchet MS"/>
              </a:rPr>
              <a:t>petites </a:t>
            </a:r>
            <a:r>
              <a:rPr sz="1400" b="1" spc="-25" dirty="0">
                <a:solidFill>
                  <a:srgbClr val="464A78"/>
                </a:solidFill>
                <a:latin typeface="Trebuchet MS"/>
                <a:cs typeface="Trebuchet MS"/>
              </a:rPr>
              <a:t>cellules</a:t>
            </a:r>
            <a:endParaRPr sz="1400">
              <a:latin typeface="Trebuchet MS"/>
              <a:cs typeface="Trebuchet MS"/>
            </a:endParaRPr>
          </a:p>
          <a:p>
            <a:pPr marL="1449705">
              <a:spcBef>
                <a:spcPts val="15"/>
              </a:spcBef>
            </a:pPr>
            <a:r>
              <a:rPr sz="1000" spc="-40" dirty="0">
                <a:solidFill>
                  <a:srgbClr val="464A78"/>
                </a:solidFill>
                <a:latin typeface="Trebuchet MS"/>
                <a:cs typeface="Trebuchet MS"/>
              </a:rPr>
              <a:t>version </a:t>
            </a:r>
            <a:r>
              <a:rPr sz="1000" spc="-80" dirty="0">
                <a:solidFill>
                  <a:srgbClr val="464A78"/>
                </a:solidFill>
                <a:latin typeface="Trebuchet MS"/>
                <a:cs typeface="Trebuchet MS"/>
              </a:rPr>
              <a:t>validée le </a:t>
            </a:r>
            <a:r>
              <a:rPr sz="1000" spc="-25" dirty="0">
                <a:solidFill>
                  <a:srgbClr val="464A78"/>
                </a:solidFill>
                <a:latin typeface="Trebuchet MS"/>
                <a:cs typeface="Trebuchet MS"/>
              </a:rPr>
              <a:t>11 </a:t>
            </a:r>
            <a:r>
              <a:rPr sz="1000" spc="-55" dirty="0">
                <a:solidFill>
                  <a:srgbClr val="464A78"/>
                </a:solidFill>
                <a:latin typeface="Trebuchet MS"/>
                <a:cs typeface="Trebuchet MS"/>
              </a:rPr>
              <a:t>septembre</a:t>
            </a:r>
            <a:r>
              <a:rPr sz="1000" spc="170" dirty="0">
                <a:solidFill>
                  <a:srgbClr val="464A78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464A78"/>
                </a:solidFill>
                <a:latin typeface="Trebuchet MS"/>
                <a:cs typeface="Trebuchet MS"/>
              </a:rPr>
              <a:t>2014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267" y="442341"/>
            <a:ext cx="40830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35" dirty="0">
                <a:solidFill>
                  <a:srgbClr val="909090"/>
                </a:solidFill>
                <a:latin typeface="Trebuchet MS"/>
                <a:cs typeface="Trebuchet MS"/>
              </a:rPr>
              <a:t>Carcinome </a:t>
            </a:r>
            <a:r>
              <a:rPr sz="1600" b="1" dirty="0">
                <a:solidFill>
                  <a:srgbClr val="909090"/>
                </a:solidFill>
                <a:latin typeface="Trebuchet MS"/>
                <a:cs typeface="Trebuchet MS"/>
              </a:rPr>
              <a:t>non </a:t>
            </a:r>
            <a:r>
              <a:rPr sz="1600" b="1" spc="-5" dirty="0">
                <a:solidFill>
                  <a:srgbClr val="909090"/>
                </a:solidFill>
                <a:latin typeface="Trebuchet MS"/>
                <a:cs typeface="Trebuchet MS"/>
              </a:rPr>
              <a:t>épidermoïde</a:t>
            </a:r>
            <a:r>
              <a:rPr sz="1600" b="1" spc="-50" dirty="0">
                <a:solidFill>
                  <a:srgbClr val="90909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909090"/>
                </a:solidFill>
                <a:latin typeface="Trebuchet MS"/>
                <a:cs typeface="Trebuchet MS"/>
              </a:rPr>
              <a:t>métastatique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1007" y="947800"/>
            <a:ext cx="2660650" cy="356870"/>
          </a:xfrm>
          <a:custGeom>
            <a:avLst/>
            <a:gdLst/>
            <a:ahLst/>
            <a:cxnLst/>
            <a:rect l="l" t="t" r="r" b="b"/>
            <a:pathLst>
              <a:path w="2660650" h="356869">
                <a:moveTo>
                  <a:pt x="0" y="0"/>
                </a:moveTo>
                <a:lnTo>
                  <a:pt x="0" y="305435"/>
                </a:lnTo>
                <a:lnTo>
                  <a:pt x="4010" y="325233"/>
                </a:lnTo>
                <a:lnTo>
                  <a:pt x="14938" y="341423"/>
                </a:lnTo>
                <a:lnTo>
                  <a:pt x="31128" y="352351"/>
                </a:lnTo>
                <a:lnTo>
                  <a:pt x="50926" y="356362"/>
                </a:lnTo>
                <a:lnTo>
                  <a:pt x="2609215" y="356362"/>
                </a:lnTo>
                <a:lnTo>
                  <a:pt x="0" y="0"/>
                </a:lnTo>
                <a:close/>
              </a:path>
              <a:path w="2660650" h="356869">
                <a:moveTo>
                  <a:pt x="2660141" y="0"/>
                </a:moveTo>
                <a:lnTo>
                  <a:pt x="2609215" y="356362"/>
                </a:lnTo>
                <a:lnTo>
                  <a:pt x="2629066" y="352351"/>
                </a:lnTo>
                <a:lnTo>
                  <a:pt x="2645251" y="341423"/>
                </a:lnTo>
                <a:lnTo>
                  <a:pt x="2656149" y="325233"/>
                </a:lnTo>
                <a:lnTo>
                  <a:pt x="2660141" y="305435"/>
                </a:lnTo>
                <a:lnTo>
                  <a:pt x="2660141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1935" y="896874"/>
            <a:ext cx="2558415" cy="0"/>
          </a:xfrm>
          <a:custGeom>
            <a:avLst/>
            <a:gdLst/>
            <a:ahLst/>
            <a:cxnLst/>
            <a:rect l="l" t="t" r="r" b="b"/>
            <a:pathLst>
              <a:path w="2558415">
                <a:moveTo>
                  <a:pt x="0" y="0"/>
                </a:moveTo>
                <a:lnTo>
                  <a:pt x="2558288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1008" y="947800"/>
            <a:ext cx="2609215" cy="356870"/>
          </a:xfrm>
          <a:custGeom>
            <a:avLst/>
            <a:gdLst/>
            <a:ahLst/>
            <a:cxnLst/>
            <a:rect l="l" t="t" r="r" b="b"/>
            <a:pathLst>
              <a:path w="2609215" h="356869">
                <a:moveTo>
                  <a:pt x="2609215" y="356362"/>
                </a:moveTo>
                <a:lnTo>
                  <a:pt x="50926" y="356362"/>
                </a:lnTo>
                <a:lnTo>
                  <a:pt x="31128" y="352351"/>
                </a:lnTo>
                <a:lnTo>
                  <a:pt x="14938" y="341423"/>
                </a:lnTo>
                <a:lnTo>
                  <a:pt x="4010" y="325233"/>
                </a:lnTo>
                <a:lnTo>
                  <a:pt x="0" y="305435"/>
                </a:ln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0222" y="947800"/>
            <a:ext cx="51435" cy="356870"/>
          </a:xfrm>
          <a:custGeom>
            <a:avLst/>
            <a:gdLst/>
            <a:ahLst/>
            <a:cxnLst/>
            <a:rect l="l" t="t" r="r" b="b"/>
            <a:pathLst>
              <a:path w="51435" h="356869">
                <a:moveTo>
                  <a:pt x="50926" y="0"/>
                </a:moveTo>
                <a:lnTo>
                  <a:pt x="50926" y="305435"/>
                </a:lnTo>
                <a:lnTo>
                  <a:pt x="46934" y="325233"/>
                </a:lnTo>
                <a:lnTo>
                  <a:pt x="36036" y="341423"/>
                </a:lnTo>
                <a:lnTo>
                  <a:pt x="19851" y="352351"/>
                </a:lnTo>
                <a:lnTo>
                  <a:pt x="0" y="356362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1007" y="896874"/>
            <a:ext cx="2660650" cy="407670"/>
          </a:xfrm>
          <a:custGeom>
            <a:avLst/>
            <a:gdLst/>
            <a:ahLst/>
            <a:cxnLst/>
            <a:rect l="l" t="t" r="r" b="b"/>
            <a:pathLst>
              <a:path w="2660650" h="407669">
                <a:moveTo>
                  <a:pt x="2609215" y="0"/>
                </a:moveTo>
                <a:lnTo>
                  <a:pt x="50926" y="0"/>
                </a:lnTo>
                <a:lnTo>
                  <a:pt x="31128" y="3992"/>
                </a:lnTo>
                <a:lnTo>
                  <a:pt x="14938" y="14890"/>
                </a:lnTo>
                <a:lnTo>
                  <a:pt x="4010" y="31075"/>
                </a:lnTo>
                <a:lnTo>
                  <a:pt x="0" y="50926"/>
                </a:lnTo>
                <a:lnTo>
                  <a:pt x="0" y="356362"/>
                </a:lnTo>
                <a:lnTo>
                  <a:pt x="4010" y="376160"/>
                </a:lnTo>
                <a:lnTo>
                  <a:pt x="14938" y="392350"/>
                </a:lnTo>
                <a:lnTo>
                  <a:pt x="31128" y="403278"/>
                </a:lnTo>
                <a:lnTo>
                  <a:pt x="50926" y="407288"/>
                </a:lnTo>
                <a:lnTo>
                  <a:pt x="2609215" y="407288"/>
                </a:lnTo>
                <a:lnTo>
                  <a:pt x="2629066" y="403278"/>
                </a:lnTo>
                <a:lnTo>
                  <a:pt x="2645251" y="392350"/>
                </a:lnTo>
                <a:lnTo>
                  <a:pt x="2656149" y="376160"/>
                </a:lnTo>
                <a:lnTo>
                  <a:pt x="2660141" y="356362"/>
                </a:lnTo>
                <a:lnTo>
                  <a:pt x="2660141" y="50926"/>
                </a:lnTo>
                <a:lnTo>
                  <a:pt x="2656149" y="31075"/>
                </a:lnTo>
                <a:lnTo>
                  <a:pt x="2645251" y="14890"/>
                </a:lnTo>
                <a:lnTo>
                  <a:pt x="2629066" y="3992"/>
                </a:lnTo>
                <a:lnTo>
                  <a:pt x="2609215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1007" y="896874"/>
            <a:ext cx="2660650" cy="407670"/>
          </a:xfrm>
          <a:custGeom>
            <a:avLst/>
            <a:gdLst/>
            <a:ahLst/>
            <a:cxnLst/>
            <a:rect l="l" t="t" r="r" b="b"/>
            <a:pathLst>
              <a:path w="2660650" h="407669">
                <a:moveTo>
                  <a:pt x="0" y="50926"/>
                </a:moveTo>
                <a:lnTo>
                  <a:pt x="4010" y="31075"/>
                </a:lnTo>
                <a:lnTo>
                  <a:pt x="14938" y="14890"/>
                </a:lnTo>
                <a:lnTo>
                  <a:pt x="31128" y="3992"/>
                </a:lnTo>
                <a:lnTo>
                  <a:pt x="50926" y="0"/>
                </a:lnTo>
                <a:lnTo>
                  <a:pt x="2609215" y="0"/>
                </a:lnTo>
                <a:lnTo>
                  <a:pt x="2629066" y="3992"/>
                </a:lnTo>
                <a:lnTo>
                  <a:pt x="2645251" y="14890"/>
                </a:lnTo>
                <a:lnTo>
                  <a:pt x="2656149" y="31075"/>
                </a:lnTo>
                <a:lnTo>
                  <a:pt x="2660141" y="50926"/>
                </a:lnTo>
                <a:lnTo>
                  <a:pt x="2660141" y="356362"/>
                </a:lnTo>
                <a:lnTo>
                  <a:pt x="2656149" y="376160"/>
                </a:lnTo>
                <a:lnTo>
                  <a:pt x="2645251" y="392350"/>
                </a:lnTo>
                <a:lnTo>
                  <a:pt x="2629066" y="403278"/>
                </a:lnTo>
                <a:lnTo>
                  <a:pt x="2609215" y="407288"/>
                </a:lnTo>
                <a:lnTo>
                  <a:pt x="50926" y="407288"/>
                </a:lnTo>
                <a:lnTo>
                  <a:pt x="31128" y="403278"/>
                </a:lnTo>
                <a:lnTo>
                  <a:pt x="14938" y="392350"/>
                </a:lnTo>
                <a:lnTo>
                  <a:pt x="4010" y="376160"/>
                </a:lnTo>
                <a:lnTo>
                  <a:pt x="0" y="356362"/>
                </a:lnTo>
                <a:lnTo>
                  <a:pt x="0" y="5092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01007" y="911605"/>
            <a:ext cx="26606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6615" marR="137160" indent="-713740"/>
            <a:r>
              <a:rPr sz="1200" b="1" spc="25" dirty="0">
                <a:latin typeface="Trebuchet MS"/>
                <a:cs typeface="Trebuchet MS"/>
              </a:rPr>
              <a:t>Carcinome </a:t>
            </a:r>
            <a:r>
              <a:rPr sz="1200" b="1" spc="204" dirty="0">
                <a:latin typeface="Trebuchet MS"/>
                <a:cs typeface="Trebuchet MS"/>
              </a:rPr>
              <a:t>NON</a:t>
            </a:r>
            <a:r>
              <a:rPr sz="1200" b="1" spc="-114" dirty="0">
                <a:latin typeface="Trebuchet MS"/>
                <a:cs typeface="Trebuchet MS"/>
              </a:rPr>
              <a:t> </a:t>
            </a:r>
            <a:r>
              <a:rPr sz="1200" b="1" spc="110" dirty="0">
                <a:latin typeface="Trebuchet MS"/>
                <a:cs typeface="Trebuchet MS"/>
              </a:rPr>
              <a:t>EPIDERMOÏDE  </a:t>
            </a:r>
            <a:r>
              <a:rPr sz="1200" b="1" dirty="0">
                <a:latin typeface="Trebuchet MS"/>
                <a:cs typeface="Trebuchet MS"/>
              </a:rPr>
              <a:t>métastatique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06925" y="1536700"/>
            <a:ext cx="2358390" cy="180340"/>
          </a:xfrm>
          <a:custGeom>
            <a:avLst/>
            <a:gdLst/>
            <a:ahLst/>
            <a:cxnLst/>
            <a:rect l="l" t="t" r="r" b="b"/>
            <a:pathLst>
              <a:path w="2358390" h="180339">
                <a:moveTo>
                  <a:pt x="0" y="179959"/>
                </a:moveTo>
                <a:lnTo>
                  <a:pt x="90042" y="0"/>
                </a:lnTo>
                <a:lnTo>
                  <a:pt x="2358263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06925" y="1716658"/>
            <a:ext cx="90170" cy="180340"/>
          </a:xfrm>
          <a:custGeom>
            <a:avLst/>
            <a:gdLst/>
            <a:ahLst/>
            <a:cxnLst/>
            <a:rect l="l" t="t" r="r" b="b"/>
            <a:pathLst>
              <a:path w="90170" h="180339">
                <a:moveTo>
                  <a:pt x="90042" y="180086"/>
                </a:move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5188" y="1536701"/>
            <a:ext cx="90170" cy="360045"/>
          </a:xfrm>
          <a:custGeom>
            <a:avLst/>
            <a:gdLst/>
            <a:ahLst/>
            <a:cxnLst/>
            <a:rect l="l" t="t" r="r" b="b"/>
            <a:pathLst>
              <a:path w="90170" h="360044">
                <a:moveTo>
                  <a:pt x="0" y="0"/>
                </a:moveTo>
                <a:lnTo>
                  <a:pt x="90042" y="179959"/>
                </a:lnTo>
                <a:lnTo>
                  <a:pt x="0" y="360045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06925" y="1536701"/>
            <a:ext cx="2448560" cy="360045"/>
          </a:xfrm>
          <a:custGeom>
            <a:avLst/>
            <a:gdLst/>
            <a:ahLst/>
            <a:cxnLst/>
            <a:rect l="l" t="t" r="r" b="b"/>
            <a:pathLst>
              <a:path w="2448560" h="360044">
                <a:moveTo>
                  <a:pt x="2358263" y="0"/>
                </a:moveTo>
                <a:lnTo>
                  <a:pt x="90042" y="0"/>
                </a:lnTo>
                <a:lnTo>
                  <a:pt x="0" y="179959"/>
                </a:lnTo>
                <a:lnTo>
                  <a:pt x="90042" y="360045"/>
                </a:lnTo>
                <a:lnTo>
                  <a:pt x="2358263" y="360045"/>
                </a:lnTo>
                <a:lnTo>
                  <a:pt x="2448305" y="179959"/>
                </a:lnTo>
                <a:lnTo>
                  <a:pt x="2358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06925" y="1536701"/>
            <a:ext cx="2448560" cy="360045"/>
          </a:xfrm>
          <a:custGeom>
            <a:avLst/>
            <a:gdLst/>
            <a:ahLst/>
            <a:cxnLst/>
            <a:rect l="l" t="t" r="r" b="b"/>
            <a:pathLst>
              <a:path w="2448560" h="360044">
                <a:moveTo>
                  <a:pt x="0" y="179959"/>
                </a:moveTo>
                <a:lnTo>
                  <a:pt x="90042" y="0"/>
                </a:lnTo>
                <a:lnTo>
                  <a:pt x="2358263" y="0"/>
                </a:lnTo>
                <a:lnTo>
                  <a:pt x="2448305" y="179959"/>
                </a:lnTo>
                <a:lnTo>
                  <a:pt x="2358263" y="360045"/>
                </a:lnTo>
                <a:lnTo>
                  <a:pt x="90042" y="360045"/>
                </a:lnTo>
                <a:lnTo>
                  <a:pt x="0" y="179959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32679" y="1527937"/>
            <a:ext cx="1796414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75" dirty="0">
                <a:latin typeface="Trebuchet MS"/>
                <a:cs typeface="Trebuchet MS"/>
              </a:rPr>
              <a:t>Identification </a:t>
            </a:r>
            <a:r>
              <a:rPr sz="1200" spc="-85" dirty="0">
                <a:latin typeface="Trebuchet MS"/>
                <a:cs typeface="Trebuchet MS"/>
              </a:rPr>
              <a:t>d’une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mutation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200" spc="-80" dirty="0">
                <a:latin typeface="Trebuchet MS"/>
                <a:cs typeface="Trebuchet MS"/>
              </a:rPr>
              <a:t>activatrice </a:t>
            </a:r>
            <a:r>
              <a:rPr sz="1200" spc="-70" dirty="0">
                <a:latin typeface="Trebuchet MS"/>
                <a:cs typeface="Trebuchet MS"/>
              </a:rPr>
              <a:t>de </a:t>
            </a:r>
            <a:r>
              <a:rPr sz="1200" spc="-45" dirty="0">
                <a:latin typeface="Trebuchet MS"/>
                <a:cs typeface="Trebuchet MS"/>
              </a:rPr>
              <a:t>l’EGFR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?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99613" y="2253869"/>
            <a:ext cx="2358390" cy="180340"/>
          </a:xfrm>
          <a:custGeom>
            <a:avLst/>
            <a:gdLst/>
            <a:ahLst/>
            <a:cxnLst/>
            <a:rect l="l" t="t" r="r" b="b"/>
            <a:pathLst>
              <a:path w="2358390" h="180339">
                <a:moveTo>
                  <a:pt x="0" y="180085"/>
                </a:moveTo>
                <a:lnTo>
                  <a:pt x="90043" y="0"/>
                </a:lnTo>
                <a:lnTo>
                  <a:pt x="2358263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99613" y="2433954"/>
            <a:ext cx="2358390" cy="180340"/>
          </a:xfrm>
          <a:custGeom>
            <a:avLst/>
            <a:gdLst/>
            <a:ahLst/>
            <a:cxnLst/>
            <a:rect l="l" t="t" r="r" b="b"/>
            <a:pathLst>
              <a:path w="2358390" h="180339">
                <a:moveTo>
                  <a:pt x="2358263" y="179959"/>
                </a:moveTo>
                <a:lnTo>
                  <a:pt x="90043" y="179959"/>
                </a:ln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57876" y="2253870"/>
            <a:ext cx="90170" cy="360045"/>
          </a:xfrm>
          <a:custGeom>
            <a:avLst/>
            <a:gdLst/>
            <a:ahLst/>
            <a:cxnLst/>
            <a:rect l="l" t="t" r="r" b="b"/>
            <a:pathLst>
              <a:path w="90170" h="360044">
                <a:moveTo>
                  <a:pt x="0" y="0"/>
                </a:moveTo>
                <a:lnTo>
                  <a:pt x="90043" y="180085"/>
                </a:lnTo>
                <a:lnTo>
                  <a:pt x="0" y="360044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99613" y="2253870"/>
            <a:ext cx="2448560" cy="360045"/>
          </a:xfrm>
          <a:custGeom>
            <a:avLst/>
            <a:gdLst/>
            <a:ahLst/>
            <a:cxnLst/>
            <a:rect l="l" t="t" r="r" b="b"/>
            <a:pathLst>
              <a:path w="2448560" h="360044">
                <a:moveTo>
                  <a:pt x="2358263" y="0"/>
                </a:moveTo>
                <a:lnTo>
                  <a:pt x="90043" y="0"/>
                </a:lnTo>
                <a:lnTo>
                  <a:pt x="0" y="180085"/>
                </a:lnTo>
                <a:lnTo>
                  <a:pt x="90043" y="360044"/>
                </a:lnTo>
                <a:lnTo>
                  <a:pt x="2358263" y="360044"/>
                </a:lnTo>
                <a:lnTo>
                  <a:pt x="2448306" y="180085"/>
                </a:lnTo>
                <a:lnTo>
                  <a:pt x="2358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99613" y="2253870"/>
            <a:ext cx="2448560" cy="360045"/>
          </a:xfrm>
          <a:custGeom>
            <a:avLst/>
            <a:gdLst/>
            <a:ahLst/>
            <a:cxnLst/>
            <a:rect l="l" t="t" r="r" b="b"/>
            <a:pathLst>
              <a:path w="2448560" h="360044">
                <a:moveTo>
                  <a:pt x="0" y="180085"/>
                </a:moveTo>
                <a:lnTo>
                  <a:pt x="90043" y="0"/>
                </a:lnTo>
                <a:lnTo>
                  <a:pt x="2358263" y="0"/>
                </a:lnTo>
                <a:lnTo>
                  <a:pt x="2448306" y="180085"/>
                </a:lnTo>
                <a:lnTo>
                  <a:pt x="2358263" y="360044"/>
                </a:lnTo>
                <a:lnTo>
                  <a:pt x="90043" y="360044"/>
                </a:lnTo>
                <a:lnTo>
                  <a:pt x="0" y="180085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18078" y="2245486"/>
            <a:ext cx="160972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7620"/>
            <a:r>
              <a:rPr sz="1200" spc="-80" dirty="0">
                <a:latin typeface="Trebuchet MS"/>
                <a:cs typeface="Trebuchet MS"/>
              </a:rPr>
              <a:t>Traitement </a:t>
            </a:r>
            <a:r>
              <a:rPr sz="1200" spc="-120" dirty="0">
                <a:latin typeface="Trebuchet MS"/>
                <a:cs typeface="Trebuchet MS"/>
              </a:rPr>
              <a:t>à </a:t>
            </a:r>
            <a:r>
              <a:rPr sz="1200" spc="-30" dirty="0">
                <a:latin typeface="Trebuchet MS"/>
                <a:cs typeface="Trebuchet MS"/>
              </a:rPr>
              <a:t>proposer </a:t>
            </a:r>
            <a:r>
              <a:rPr sz="1200" spc="-70" dirty="0">
                <a:latin typeface="Trebuchet MS"/>
                <a:cs typeface="Trebuchet MS"/>
              </a:rPr>
              <a:t>en  </a:t>
            </a:r>
            <a:r>
              <a:rPr sz="1200" spc="-60" dirty="0">
                <a:latin typeface="Trebuchet MS"/>
                <a:cs typeface="Trebuchet MS"/>
              </a:rPr>
              <a:t>fonction du </a:t>
            </a:r>
            <a:r>
              <a:rPr sz="1200" spc="-114" dirty="0">
                <a:latin typeface="Trebuchet MS"/>
                <a:cs typeface="Trebuchet MS"/>
              </a:rPr>
              <a:t>l’âge </a:t>
            </a:r>
            <a:r>
              <a:rPr sz="1200" spc="-80" dirty="0">
                <a:latin typeface="Trebuchet MS"/>
                <a:cs typeface="Trebuchet MS"/>
              </a:rPr>
              <a:t>et </a:t>
            </a:r>
            <a:r>
              <a:rPr sz="1200" spc="-60" dirty="0">
                <a:latin typeface="Trebuchet MS"/>
                <a:cs typeface="Trebuchet MS"/>
              </a:rPr>
              <a:t>du</a:t>
            </a:r>
            <a:r>
              <a:rPr sz="1200" spc="13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320154" y="2253945"/>
            <a:ext cx="2592705" cy="477520"/>
          </a:xfrm>
          <a:custGeom>
            <a:avLst/>
            <a:gdLst/>
            <a:ahLst/>
            <a:cxnLst/>
            <a:rect l="l" t="t" r="r" b="b"/>
            <a:pathLst>
              <a:path w="2592704" h="477519">
                <a:moveTo>
                  <a:pt x="0" y="0"/>
                </a:moveTo>
                <a:lnTo>
                  <a:pt x="0" y="477443"/>
                </a:lnTo>
                <a:lnTo>
                  <a:pt x="2592324" y="47744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20154" y="2731389"/>
            <a:ext cx="2592705" cy="0"/>
          </a:xfrm>
          <a:custGeom>
            <a:avLst/>
            <a:gdLst/>
            <a:ahLst/>
            <a:cxnLst/>
            <a:rect l="l" t="t" r="r" b="b"/>
            <a:pathLst>
              <a:path w="2592704">
                <a:moveTo>
                  <a:pt x="0" y="0"/>
                </a:moveTo>
                <a:lnTo>
                  <a:pt x="2592324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0154" y="2253945"/>
            <a:ext cx="2592705" cy="477520"/>
          </a:xfrm>
          <a:custGeom>
            <a:avLst/>
            <a:gdLst/>
            <a:ahLst/>
            <a:cxnLst/>
            <a:rect l="l" t="t" r="r" b="b"/>
            <a:pathLst>
              <a:path w="2592704" h="477519">
                <a:moveTo>
                  <a:pt x="0" y="477443"/>
                </a:moveTo>
                <a:lnTo>
                  <a:pt x="2592324" y="477443"/>
                </a:lnTo>
                <a:lnTo>
                  <a:pt x="2592324" y="0"/>
                </a:lnTo>
                <a:lnTo>
                  <a:pt x="0" y="0"/>
                </a:lnTo>
                <a:lnTo>
                  <a:pt x="0" y="47744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20154" y="2253945"/>
            <a:ext cx="2592705" cy="389850"/>
          </a:xfrm>
          <a:prstGeom prst="rect">
            <a:avLst/>
          </a:prstGeom>
          <a:solidFill>
            <a:srgbClr val="FFFF00"/>
          </a:solidFill>
          <a:ln w="9525">
            <a:solidFill>
              <a:srgbClr val="7E7E7E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86995">
              <a:spcBef>
                <a:spcPts val="640"/>
              </a:spcBef>
              <a:tabLst>
                <a:tab pos="762635" algn="l"/>
                <a:tab pos="1058545" algn="l"/>
                <a:tab pos="1721485" algn="l"/>
                <a:tab pos="2016760" algn="l"/>
              </a:tabLst>
            </a:pPr>
            <a:r>
              <a:rPr sz="1000" spc="-5" dirty="0">
                <a:latin typeface="Verdana"/>
                <a:cs typeface="Verdana"/>
              </a:rPr>
              <a:t>Géfitinib	ou	</a:t>
            </a:r>
            <a:r>
              <a:rPr sz="1000" dirty="0">
                <a:latin typeface="Verdana"/>
                <a:cs typeface="Verdana"/>
              </a:rPr>
              <a:t>erlotinib	</a:t>
            </a:r>
            <a:r>
              <a:rPr sz="1000" spc="-5" dirty="0">
                <a:latin typeface="Verdana"/>
                <a:cs typeface="Verdana"/>
              </a:rPr>
              <a:t>ou	</a:t>
            </a:r>
            <a:r>
              <a:rPr sz="1000" dirty="0">
                <a:latin typeface="Verdana"/>
                <a:cs typeface="Verdana"/>
              </a:rPr>
              <a:t>afatinib</a:t>
            </a:r>
            <a:endParaRPr sz="1000">
              <a:latin typeface="Verdana"/>
              <a:cs typeface="Verdana"/>
            </a:endParaRPr>
          </a:p>
          <a:p>
            <a:pPr marL="86995"/>
            <a:r>
              <a:rPr sz="1000" spc="-5" dirty="0">
                <a:latin typeface="Verdana"/>
                <a:cs typeface="Verdana"/>
              </a:rPr>
              <a:t>jusqu’à progression ou</a:t>
            </a:r>
            <a:r>
              <a:rPr sz="1000" spc="2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toxicité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12771" y="2889505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4">
                <a:moveTo>
                  <a:pt x="33400" y="175387"/>
                </a:moveTo>
                <a:lnTo>
                  <a:pt x="0" y="175387"/>
                </a:lnTo>
                <a:lnTo>
                  <a:pt x="38100" y="251587"/>
                </a:lnTo>
                <a:lnTo>
                  <a:pt x="69850" y="188087"/>
                </a:lnTo>
                <a:lnTo>
                  <a:pt x="33400" y="188087"/>
                </a:lnTo>
                <a:lnTo>
                  <a:pt x="33400" y="175387"/>
                </a:lnTo>
                <a:close/>
              </a:path>
              <a:path w="76200" h="252094">
                <a:moveTo>
                  <a:pt x="42925" y="0"/>
                </a:moveTo>
                <a:lnTo>
                  <a:pt x="33400" y="0"/>
                </a:lnTo>
                <a:lnTo>
                  <a:pt x="33400" y="188087"/>
                </a:lnTo>
                <a:lnTo>
                  <a:pt x="42925" y="188087"/>
                </a:lnTo>
                <a:lnTo>
                  <a:pt x="42925" y="0"/>
                </a:lnTo>
                <a:close/>
              </a:path>
              <a:path w="76200" h="252094">
                <a:moveTo>
                  <a:pt x="76200" y="175387"/>
                </a:moveTo>
                <a:lnTo>
                  <a:pt x="42925" y="175387"/>
                </a:lnTo>
                <a:lnTo>
                  <a:pt x="42925" y="188087"/>
                </a:lnTo>
                <a:lnTo>
                  <a:pt x="69850" y="188087"/>
                </a:lnTo>
                <a:lnTo>
                  <a:pt x="76200" y="17538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26122" y="2904109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4">
                <a:moveTo>
                  <a:pt x="33274" y="175387"/>
                </a:moveTo>
                <a:lnTo>
                  <a:pt x="0" y="175387"/>
                </a:lnTo>
                <a:lnTo>
                  <a:pt x="38100" y="251587"/>
                </a:lnTo>
                <a:lnTo>
                  <a:pt x="69850" y="188087"/>
                </a:lnTo>
                <a:lnTo>
                  <a:pt x="33274" y="188087"/>
                </a:lnTo>
                <a:lnTo>
                  <a:pt x="33274" y="175387"/>
                </a:lnTo>
                <a:close/>
              </a:path>
              <a:path w="76200" h="252094">
                <a:moveTo>
                  <a:pt x="42799" y="0"/>
                </a:moveTo>
                <a:lnTo>
                  <a:pt x="33274" y="0"/>
                </a:lnTo>
                <a:lnTo>
                  <a:pt x="33274" y="188087"/>
                </a:lnTo>
                <a:lnTo>
                  <a:pt x="42799" y="188087"/>
                </a:lnTo>
                <a:lnTo>
                  <a:pt x="42799" y="0"/>
                </a:lnTo>
                <a:close/>
              </a:path>
              <a:path w="76200" h="252094">
                <a:moveTo>
                  <a:pt x="76200" y="175387"/>
                </a:moveTo>
                <a:lnTo>
                  <a:pt x="42799" y="175387"/>
                </a:lnTo>
                <a:lnTo>
                  <a:pt x="42799" y="188087"/>
                </a:lnTo>
                <a:lnTo>
                  <a:pt x="69850" y="188087"/>
                </a:lnTo>
                <a:lnTo>
                  <a:pt x="76200" y="17538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05469" y="3141091"/>
            <a:ext cx="1061720" cy="284480"/>
          </a:xfrm>
          <a:custGeom>
            <a:avLst/>
            <a:gdLst/>
            <a:ahLst/>
            <a:cxnLst/>
            <a:rect l="l" t="t" r="r" b="b"/>
            <a:pathLst>
              <a:path w="1061720" h="284479">
                <a:moveTo>
                  <a:pt x="1025715" y="0"/>
                </a:moveTo>
                <a:lnTo>
                  <a:pt x="35521" y="0"/>
                </a:lnTo>
                <a:lnTo>
                  <a:pt x="21693" y="2786"/>
                </a:lnTo>
                <a:lnTo>
                  <a:pt x="10402" y="10382"/>
                </a:lnTo>
                <a:lnTo>
                  <a:pt x="2791" y="21645"/>
                </a:lnTo>
                <a:lnTo>
                  <a:pt x="0" y="35433"/>
                </a:lnTo>
                <a:lnTo>
                  <a:pt x="0" y="248793"/>
                </a:lnTo>
                <a:lnTo>
                  <a:pt x="2791" y="262580"/>
                </a:lnTo>
                <a:lnTo>
                  <a:pt x="10402" y="273843"/>
                </a:lnTo>
                <a:lnTo>
                  <a:pt x="21693" y="281439"/>
                </a:lnTo>
                <a:lnTo>
                  <a:pt x="35521" y="284225"/>
                </a:lnTo>
                <a:lnTo>
                  <a:pt x="1025715" y="284225"/>
                </a:lnTo>
                <a:lnTo>
                  <a:pt x="1025715" y="0"/>
                </a:lnTo>
                <a:close/>
              </a:path>
              <a:path w="1061720" h="284479">
                <a:moveTo>
                  <a:pt x="1025715" y="0"/>
                </a:moveTo>
                <a:lnTo>
                  <a:pt x="1025715" y="284225"/>
                </a:lnTo>
                <a:lnTo>
                  <a:pt x="1039576" y="281439"/>
                </a:lnTo>
                <a:lnTo>
                  <a:pt x="1050877" y="273843"/>
                </a:lnTo>
                <a:lnTo>
                  <a:pt x="1058487" y="262580"/>
                </a:lnTo>
                <a:lnTo>
                  <a:pt x="1061275" y="248793"/>
                </a:lnTo>
                <a:lnTo>
                  <a:pt x="1061275" y="35433"/>
                </a:lnTo>
                <a:lnTo>
                  <a:pt x="1058487" y="21645"/>
                </a:lnTo>
                <a:lnTo>
                  <a:pt x="1050877" y="10382"/>
                </a:lnTo>
                <a:lnTo>
                  <a:pt x="1039576" y="2786"/>
                </a:lnTo>
                <a:lnTo>
                  <a:pt x="1025715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05469" y="3141091"/>
            <a:ext cx="1026160" cy="35560"/>
          </a:xfrm>
          <a:custGeom>
            <a:avLst/>
            <a:gdLst/>
            <a:ahLst/>
            <a:cxnLst/>
            <a:rect l="l" t="t" r="r" b="b"/>
            <a:pathLst>
              <a:path w="1026160" h="35560">
                <a:moveTo>
                  <a:pt x="0" y="35433"/>
                </a:moveTo>
                <a:lnTo>
                  <a:pt x="2791" y="21645"/>
                </a:lnTo>
                <a:lnTo>
                  <a:pt x="10402" y="10382"/>
                </a:lnTo>
                <a:lnTo>
                  <a:pt x="21693" y="2786"/>
                </a:lnTo>
                <a:lnTo>
                  <a:pt x="35521" y="0"/>
                </a:lnTo>
                <a:lnTo>
                  <a:pt x="1025715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05469" y="3176523"/>
            <a:ext cx="1026160" cy="248920"/>
          </a:xfrm>
          <a:custGeom>
            <a:avLst/>
            <a:gdLst/>
            <a:ahLst/>
            <a:cxnLst/>
            <a:rect l="l" t="t" r="r" b="b"/>
            <a:pathLst>
              <a:path w="1026160" h="248920">
                <a:moveTo>
                  <a:pt x="1025715" y="248792"/>
                </a:moveTo>
                <a:lnTo>
                  <a:pt x="35521" y="248792"/>
                </a:lnTo>
                <a:lnTo>
                  <a:pt x="21693" y="246006"/>
                </a:lnTo>
                <a:lnTo>
                  <a:pt x="10402" y="238410"/>
                </a:lnTo>
                <a:lnTo>
                  <a:pt x="2791" y="227147"/>
                </a:lnTo>
                <a:lnTo>
                  <a:pt x="0" y="213360"/>
                </a:lnTo>
                <a:lnTo>
                  <a:pt x="0" y="0"/>
                </a:lnTo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31185" y="3141091"/>
            <a:ext cx="35560" cy="284480"/>
          </a:xfrm>
          <a:custGeom>
            <a:avLst/>
            <a:gdLst/>
            <a:ahLst/>
            <a:cxnLst/>
            <a:rect l="l" t="t" r="r" b="b"/>
            <a:pathLst>
              <a:path w="35560" h="284479">
                <a:moveTo>
                  <a:pt x="0" y="0"/>
                </a:moveTo>
                <a:lnTo>
                  <a:pt x="13860" y="2786"/>
                </a:lnTo>
                <a:lnTo>
                  <a:pt x="25161" y="10382"/>
                </a:lnTo>
                <a:lnTo>
                  <a:pt x="32771" y="21645"/>
                </a:lnTo>
                <a:lnTo>
                  <a:pt x="35560" y="35433"/>
                </a:lnTo>
                <a:lnTo>
                  <a:pt x="35560" y="248793"/>
                </a:lnTo>
                <a:lnTo>
                  <a:pt x="32771" y="262580"/>
                </a:lnTo>
                <a:lnTo>
                  <a:pt x="25161" y="273843"/>
                </a:lnTo>
                <a:lnTo>
                  <a:pt x="13860" y="281439"/>
                </a:lnTo>
                <a:lnTo>
                  <a:pt x="0" y="284225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05469" y="3141091"/>
            <a:ext cx="1061720" cy="284480"/>
          </a:xfrm>
          <a:custGeom>
            <a:avLst/>
            <a:gdLst/>
            <a:ahLst/>
            <a:cxnLst/>
            <a:rect l="l" t="t" r="r" b="b"/>
            <a:pathLst>
              <a:path w="1061720" h="284479">
                <a:moveTo>
                  <a:pt x="1025715" y="0"/>
                </a:moveTo>
                <a:lnTo>
                  <a:pt x="35521" y="0"/>
                </a:lnTo>
                <a:lnTo>
                  <a:pt x="21693" y="2786"/>
                </a:lnTo>
                <a:lnTo>
                  <a:pt x="10402" y="10382"/>
                </a:lnTo>
                <a:lnTo>
                  <a:pt x="2791" y="21645"/>
                </a:lnTo>
                <a:lnTo>
                  <a:pt x="0" y="35433"/>
                </a:lnTo>
                <a:lnTo>
                  <a:pt x="0" y="248793"/>
                </a:lnTo>
                <a:lnTo>
                  <a:pt x="2791" y="262580"/>
                </a:lnTo>
                <a:lnTo>
                  <a:pt x="10402" y="273843"/>
                </a:lnTo>
                <a:lnTo>
                  <a:pt x="21693" y="281439"/>
                </a:lnTo>
                <a:lnTo>
                  <a:pt x="35521" y="284225"/>
                </a:lnTo>
                <a:lnTo>
                  <a:pt x="1025715" y="284225"/>
                </a:lnTo>
                <a:lnTo>
                  <a:pt x="1039576" y="281439"/>
                </a:lnTo>
                <a:lnTo>
                  <a:pt x="1050877" y="273843"/>
                </a:lnTo>
                <a:lnTo>
                  <a:pt x="1058487" y="262580"/>
                </a:lnTo>
                <a:lnTo>
                  <a:pt x="1061275" y="248793"/>
                </a:lnTo>
                <a:lnTo>
                  <a:pt x="1061275" y="35433"/>
                </a:lnTo>
                <a:lnTo>
                  <a:pt x="1058487" y="21645"/>
                </a:lnTo>
                <a:lnTo>
                  <a:pt x="1050877" y="10382"/>
                </a:lnTo>
                <a:lnTo>
                  <a:pt x="1039576" y="2786"/>
                </a:lnTo>
                <a:lnTo>
                  <a:pt x="1025715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05469" y="3141091"/>
            <a:ext cx="1061720" cy="284480"/>
          </a:xfrm>
          <a:custGeom>
            <a:avLst/>
            <a:gdLst/>
            <a:ahLst/>
            <a:cxnLst/>
            <a:rect l="l" t="t" r="r" b="b"/>
            <a:pathLst>
              <a:path w="1061720" h="284479">
                <a:moveTo>
                  <a:pt x="0" y="35433"/>
                </a:moveTo>
                <a:lnTo>
                  <a:pt x="2791" y="21645"/>
                </a:lnTo>
                <a:lnTo>
                  <a:pt x="10402" y="10382"/>
                </a:lnTo>
                <a:lnTo>
                  <a:pt x="21693" y="2786"/>
                </a:lnTo>
                <a:lnTo>
                  <a:pt x="35521" y="0"/>
                </a:lnTo>
                <a:lnTo>
                  <a:pt x="1025715" y="0"/>
                </a:lnTo>
                <a:lnTo>
                  <a:pt x="1039576" y="2786"/>
                </a:lnTo>
                <a:lnTo>
                  <a:pt x="1050877" y="10382"/>
                </a:lnTo>
                <a:lnTo>
                  <a:pt x="1058487" y="21645"/>
                </a:lnTo>
                <a:lnTo>
                  <a:pt x="1061275" y="35433"/>
                </a:lnTo>
                <a:lnTo>
                  <a:pt x="1061275" y="248793"/>
                </a:lnTo>
                <a:lnTo>
                  <a:pt x="1058487" y="262580"/>
                </a:lnTo>
                <a:lnTo>
                  <a:pt x="1050877" y="273843"/>
                </a:lnTo>
                <a:lnTo>
                  <a:pt x="1039576" y="281439"/>
                </a:lnTo>
                <a:lnTo>
                  <a:pt x="1025715" y="284225"/>
                </a:lnTo>
                <a:lnTo>
                  <a:pt x="35521" y="284225"/>
                </a:lnTo>
                <a:lnTo>
                  <a:pt x="21693" y="281439"/>
                </a:lnTo>
                <a:lnTo>
                  <a:pt x="10402" y="273843"/>
                </a:lnTo>
                <a:lnTo>
                  <a:pt x="2791" y="262580"/>
                </a:lnTo>
                <a:lnTo>
                  <a:pt x="0" y="248793"/>
                </a:lnTo>
                <a:lnTo>
                  <a:pt x="0" y="35433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05469" y="3194559"/>
            <a:ext cx="106172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/>
            <a:r>
              <a:rPr sz="1100" b="1" spc="85" dirty="0">
                <a:latin typeface="Trebuchet MS"/>
                <a:cs typeface="Trebuchet MS"/>
              </a:rPr>
              <a:t>PS</a:t>
            </a:r>
            <a:r>
              <a:rPr sz="1100" b="1" spc="-110" dirty="0">
                <a:latin typeface="Trebuchet MS"/>
                <a:cs typeface="Trebuchet MS"/>
              </a:rPr>
              <a:t> </a:t>
            </a:r>
            <a:r>
              <a:rPr sz="1100" b="1" spc="-40" dirty="0">
                <a:latin typeface="Trebuchet MS"/>
                <a:cs typeface="Trebuchet MS"/>
              </a:rPr>
              <a:t>0-1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389624" y="3155696"/>
            <a:ext cx="917575" cy="324485"/>
          </a:xfrm>
          <a:custGeom>
            <a:avLst/>
            <a:gdLst/>
            <a:ahLst/>
            <a:cxnLst/>
            <a:rect l="l" t="t" r="r" b="b"/>
            <a:pathLst>
              <a:path w="917575" h="324485">
                <a:moveTo>
                  <a:pt x="876553" y="0"/>
                </a:moveTo>
                <a:lnTo>
                  <a:pt x="40512" y="0"/>
                </a:lnTo>
                <a:lnTo>
                  <a:pt x="24753" y="3186"/>
                </a:lnTo>
                <a:lnTo>
                  <a:pt x="11874" y="11874"/>
                </a:lnTo>
                <a:lnTo>
                  <a:pt x="3186" y="24753"/>
                </a:lnTo>
                <a:lnTo>
                  <a:pt x="0" y="40512"/>
                </a:lnTo>
                <a:lnTo>
                  <a:pt x="0" y="283590"/>
                </a:lnTo>
                <a:lnTo>
                  <a:pt x="3186" y="299350"/>
                </a:lnTo>
                <a:lnTo>
                  <a:pt x="11874" y="312229"/>
                </a:lnTo>
                <a:lnTo>
                  <a:pt x="24753" y="320917"/>
                </a:lnTo>
                <a:lnTo>
                  <a:pt x="40512" y="324103"/>
                </a:lnTo>
                <a:lnTo>
                  <a:pt x="876553" y="0"/>
                </a:lnTo>
                <a:close/>
              </a:path>
              <a:path w="917575" h="324485">
                <a:moveTo>
                  <a:pt x="876553" y="0"/>
                </a:moveTo>
                <a:lnTo>
                  <a:pt x="876553" y="324103"/>
                </a:lnTo>
                <a:lnTo>
                  <a:pt x="892313" y="320917"/>
                </a:lnTo>
                <a:lnTo>
                  <a:pt x="905192" y="312229"/>
                </a:lnTo>
                <a:lnTo>
                  <a:pt x="913880" y="299350"/>
                </a:lnTo>
                <a:lnTo>
                  <a:pt x="917066" y="283590"/>
                </a:lnTo>
                <a:lnTo>
                  <a:pt x="917066" y="40512"/>
                </a:lnTo>
                <a:lnTo>
                  <a:pt x="913880" y="24753"/>
                </a:lnTo>
                <a:lnTo>
                  <a:pt x="905192" y="11874"/>
                </a:lnTo>
                <a:lnTo>
                  <a:pt x="892313" y="3186"/>
                </a:lnTo>
                <a:lnTo>
                  <a:pt x="876553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89624" y="3155695"/>
            <a:ext cx="876935" cy="40640"/>
          </a:xfrm>
          <a:custGeom>
            <a:avLst/>
            <a:gdLst/>
            <a:ahLst/>
            <a:cxnLst/>
            <a:rect l="l" t="t" r="r" b="b"/>
            <a:pathLst>
              <a:path w="876935" h="40639">
                <a:moveTo>
                  <a:pt x="0" y="40512"/>
                </a:moveTo>
                <a:lnTo>
                  <a:pt x="3186" y="24753"/>
                </a:lnTo>
                <a:lnTo>
                  <a:pt x="11874" y="11874"/>
                </a:lnTo>
                <a:lnTo>
                  <a:pt x="24753" y="3186"/>
                </a:lnTo>
                <a:lnTo>
                  <a:pt x="40512" y="0"/>
                </a:lnTo>
                <a:lnTo>
                  <a:pt x="876553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89623" y="3196209"/>
            <a:ext cx="40640" cy="283845"/>
          </a:xfrm>
          <a:custGeom>
            <a:avLst/>
            <a:gdLst/>
            <a:ahLst/>
            <a:cxnLst/>
            <a:rect l="l" t="t" r="r" b="b"/>
            <a:pathLst>
              <a:path w="40639" h="283845">
                <a:moveTo>
                  <a:pt x="40512" y="283590"/>
                </a:moveTo>
                <a:lnTo>
                  <a:pt x="24753" y="280404"/>
                </a:lnTo>
                <a:lnTo>
                  <a:pt x="11874" y="271716"/>
                </a:lnTo>
                <a:lnTo>
                  <a:pt x="3186" y="258837"/>
                </a:lnTo>
                <a:lnTo>
                  <a:pt x="0" y="243077"/>
                </a:ln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66178" y="3155696"/>
            <a:ext cx="40640" cy="324485"/>
          </a:xfrm>
          <a:custGeom>
            <a:avLst/>
            <a:gdLst/>
            <a:ahLst/>
            <a:cxnLst/>
            <a:rect l="l" t="t" r="r" b="b"/>
            <a:pathLst>
              <a:path w="40639" h="324485">
                <a:moveTo>
                  <a:pt x="0" y="0"/>
                </a:moveTo>
                <a:lnTo>
                  <a:pt x="15759" y="3186"/>
                </a:lnTo>
                <a:lnTo>
                  <a:pt x="28638" y="11874"/>
                </a:lnTo>
                <a:lnTo>
                  <a:pt x="37326" y="24753"/>
                </a:lnTo>
                <a:lnTo>
                  <a:pt x="40512" y="40512"/>
                </a:lnTo>
                <a:lnTo>
                  <a:pt x="40512" y="283590"/>
                </a:lnTo>
                <a:lnTo>
                  <a:pt x="37326" y="299350"/>
                </a:lnTo>
                <a:lnTo>
                  <a:pt x="28638" y="312229"/>
                </a:lnTo>
                <a:lnTo>
                  <a:pt x="15759" y="320917"/>
                </a:lnTo>
                <a:lnTo>
                  <a:pt x="0" y="324103"/>
                </a:lnTo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89624" y="3155696"/>
            <a:ext cx="917575" cy="324485"/>
          </a:xfrm>
          <a:custGeom>
            <a:avLst/>
            <a:gdLst/>
            <a:ahLst/>
            <a:cxnLst/>
            <a:rect l="l" t="t" r="r" b="b"/>
            <a:pathLst>
              <a:path w="917575" h="324485">
                <a:moveTo>
                  <a:pt x="876553" y="0"/>
                </a:moveTo>
                <a:lnTo>
                  <a:pt x="40512" y="0"/>
                </a:lnTo>
                <a:lnTo>
                  <a:pt x="24753" y="3186"/>
                </a:lnTo>
                <a:lnTo>
                  <a:pt x="11874" y="11874"/>
                </a:lnTo>
                <a:lnTo>
                  <a:pt x="3186" y="24753"/>
                </a:lnTo>
                <a:lnTo>
                  <a:pt x="0" y="40512"/>
                </a:lnTo>
                <a:lnTo>
                  <a:pt x="0" y="283590"/>
                </a:lnTo>
                <a:lnTo>
                  <a:pt x="3186" y="299350"/>
                </a:lnTo>
                <a:lnTo>
                  <a:pt x="11874" y="312229"/>
                </a:lnTo>
                <a:lnTo>
                  <a:pt x="24753" y="320917"/>
                </a:lnTo>
                <a:lnTo>
                  <a:pt x="40512" y="324103"/>
                </a:lnTo>
                <a:lnTo>
                  <a:pt x="876553" y="324103"/>
                </a:lnTo>
                <a:lnTo>
                  <a:pt x="892313" y="320917"/>
                </a:lnTo>
                <a:lnTo>
                  <a:pt x="905192" y="312229"/>
                </a:lnTo>
                <a:lnTo>
                  <a:pt x="913880" y="299350"/>
                </a:lnTo>
                <a:lnTo>
                  <a:pt x="917066" y="283590"/>
                </a:lnTo>
                <a:lnTo>
                  <a:pt x="917066" y="40512"/>
                </a:lnTo>
                <a:lnTo>
                  <a:pt x="913880" y="24753"/>
                </a:lnTo>
                <a:lnTo>
                  <a:pt x="905192" y="11874"/>
                </a:lnTo>
                <a:lnTo>
                  <a:pt x="892313" y="3186"/>
                </a:lnTo>
                <a:lnTo>
                  <a:pt x="876553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89624" y="3155696"/>
            <a:ext cx="917575" cy="324485"/>
          </a:xfrm>
          <a:custGeom>
            <a:avLst/>
            <a:gdLst/>
            <a:ahLst/>
            <a:cxnLst/>
            <a:rect l="l" t="t" r="r" b="b"/>
            <a:pathLst>
              <a:path w="917575" h="324485">
                <a:moveTo>
                  <a:pt x="0" y="40512"/>
                </a:moveTo>
                <a:lnTo>
                  <a:pt x="3186" y="24753"/>
                </a:lnTo>
                <a:lnTo>
                  <a:pt x="11874" y="11874"/>
                </a:lnTo>
                <a:lnTo>
                  <a:pt x="24753" y="3186"/>
                </a:lnTo>
                <a:lnTo>
                  <a:pt x="40512" y="0"/>
                </a:lnTo>
                <a:lnTo>
                  <a:pt x="876553" y="0"/>
                </a:lnTo>
                <a:lnTo>
                  <a:pt x="892313" y="3186"/>
                </a:lnTo>
                <a:lnTo>
                  <a:pt x="905192" y="11874"/>
                </a:lnTo>
                <a:lnTo>
                  <a:pt x="913880" y="24753"/>
                </a:lnTo>
                <a:lnTo>
                  <a:pt x="917066" y="40512"/>
                </a:lnTo>
                <a:lnTo>
                  <a:pt x="917066" y="283590"/>
                </a:lnTo>
                <a:lnTo>
                  <a:pt x="913880" y="299350"/>
                </a:lnTo>
                <a:lnTo>
                  <a:pt x="905192" y="312229"/>
                </a:lnTo>
                <a:lnTo>
                  <a:pt x="892313" y="320917"/>
                </a:lnTo>
                <a:lnTo>
                  <a:pt x="876553" y="324103"/>
                </a:lnTo>
                <a:lnTo>
                  <a:pt x="40512" y="324103"/>
                </a:lnTo>
                <a:lnTo>
                  <a:pt x="24753" y="320917"/>
                </a:lnTo>
                <a:lnTo>
                  <a:pt x="11874" y="312229"/>
                </a:lnTo>
                <a:lnTo>
                  <a:pt x="3186" y="299350"/>
                </a:lnTo>
                <a:lnTo>
                  <a:pt x="0" y="283590"/>
                </a:lnTo>
                <a:lnTo>
                  <a:pt x="0" y="40512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389624" y="3228976"/>
            <a:ext cx="9175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/>
            <a:r>
              <a:rPr sz="1100" b="1" spc="85" dirty="0">
                <a:latin typeface="Trebuchet MS"/>
                <a:cs typeface="Trebuchet MS"/>
              </a:rPr>
              <a:t>PS</a:t>
            </a:r>
            <a:r>
              <a:rPr sz="1100" b="1" spc="-120" dirty="0">
                <a:latin typeface="Trebuchet MS"/>
                <a:cs typeface="Trebuchet MS"/>
              </a:rPr>
              <a:t> </a:t>
            </a:r>
            <a:r>
              <a:rPr sz="1100" b="1" spc="-40" dirty="0">
                <a:latin typeface="Trebuchet MS"/>
                <a:cs typeface="Trebuchet MS"/>
              </a:rPr>
              <a:t>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186428" y="3190620"/>
            <a:ext cx="1246505" cy="243840"/>
          </a:xfrm>
          <a:custGeom>
            <a:avLst/>
            <a:gdLst/>
            <a:ahLst/>
            <a:cxnLst/>
            <a:rect l="l" t="t" r="r" b="b"/>
            <a:pathLst>
              <a:path w="1246504" h="243839">
                <a:moveTo>
                  <a:pt x="0" y="0"/>
                </a:moveTo>
                <a:lnTo>
                  <a:pt x="0" y="209041"/>
                </a:lnTo>
                <a:lnTo>
                  <a:pt x="2740" y="222569"/>
                </a:lnTo>
                <a:lnTo>
                  <a:pt x="10207" y="233632"/>
                </a:lnTo>
                <a:lnTo>
                  <a:pt x="21270" y="241099"/>
                </a:lnTo>
                <a:lnTo>
                  <a:pt x="34798" y="243839"/>
                </a:lnTo>
                <a:lnTo>
                  <a:pt x="1211199" y="243839"/>
                </a:lnTo>
                <a:lnTo>
                  <a:pt x="0" y="0"/>
                </a:lnTo>
                <a:close/>
              </a:path>
              <a:path w="1246504" h="243839">
                <a:moveTo>
                  <a:pt x="1245997" y="0"/>
                </a:moveTo>
                <a:lnTo>
                  <a:pt x="1211199" y="243839"/>
                </a:lnTo>
                <a:lnTo>
                  <a:pt x="1224726" y="241099"/>
                </a:lnTo>
                <a:lnTo>
                  <a:pt x="1235789" y="233632"/>
                </a:lnTo>
                <a:lnTo>
                  <a:pt x="1243256" y="222569"/>
                </a:lnTo>
                <a:lnTo>
                  <a:pt x="1245997" y="209041"/>
                </a:lnTo>
                <a:lnTo>
                  <a:pt x="1245997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21227" y="3155695"/>
            <a:ext cx="1176655" cy="0"/>
          </a:xfrm>
          <a:custGeom>
            <a:avLst/>
            <a:gdLst/>
            <a:ahLst/>
            <a:cxnLst/>
            <a:rect l="l" t="t" r="r" b="b"/>
            <a:pathLst>
              <a:path w="1176654">
                <a:moveTo>
                  <a:pt x="0" y="0"/>
                </a:moveTo>
                <a:lnTo>
                  <a:pt x="1176401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86427" y="3190620"/>
            <a:ext cx="1211580" cy="243840"/>
          </a:xfrm>
          <a:custGeom>
            <a:avLst/>
            <a:gdLst/>
            <a:ahLst/>
            <a:cxnLst/>
            <a:rect l="l" t="t" r="r" b="b"/>
            <a:pathLst>
              <a:path w="1211579" h="243839">
                <a:moveTo>
                  <a:pt x="1211199" y="243839"/>
                </a:moveTo>
                <a:lnTo>
                  <a:pt x="34798" y="243839"/>
                </a:lnTo>
                <a:lnTo>
                  <a:pt x="21270" y="241099"/>
                </a:lnTo>
                <a:lnTo>
                  <a:pt x="10207" y="233632"/>
                </a:lnTo>
                <a:lnTo>
                  <a:pt x="2740" y="222569"/>
                </a:lnTo>
                <a:lnTo>
                  <a:pt x="0" y="209041"/>
                </a:ln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97628" y="3190620"/>
            <a:ext cx="34925" cy="243840"/>
          </a:xfrm>
          <a:custGeom>
            <a:avLst/>
            <a:gdLst/>
            <a:ahLst/>
            <a:cxnLst/>
            <a:rect l="l" t="t" r="r" b="b"/>
            <a:pathLst>
              <a:path w="34925" h="243839">
                <a:moveTo>
                  <a:pt x="34798" y="0"/>
                </a:moveTo>
                <a:lnTo>
                  <a:pt x="34798" y="209041"/>
                </a:lnTo>
                <a:lnTo>
                  <a:pt x="32057" y="222569"/>
                </a:lnTo>
                <a:lnTo>
                  <a:pt x="24590" y="233632"/>
                </a:lnTo>
                <a:lnTo>
                  <a:pt x="13527" y="241099"/>
                </a:lnTo>
                <a:lnTo>
                  <a:pt x="0" y="243839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86428" y="3155696"/>
            <a:ext cx="1246505" cy="278765"/>
          </a:xfrm>
          <a:custGeom>
            <a:avLst/>
            <a:gdLst/>
            <a:ahLst/>
            <a:cxnLst/>
            <a:rect l="l" t="t" r="r" b="b"/>
            <a:pathLst>
              <a:path w="1246504" h="278764">
                <a:moveTo>
                  <a:pt x="1211199" y="0"/>
                </a:moveTo>
                <a:lnTo>
                  <a:pt x="34798" y="0"/>
                </a:lnTo>
                <a:lnTo>
                  <a:pt x="21270" y="2742"/>
                </a:lnTo>
                <a:lnTo>
                  <a:pt x="10207" y="10223"/>
                </a:lnTo>
                <a:lnTo>
                  <a:pt x="2740" y="21324"/>
                </a:lnTo>
                <a:lnTo>
                  <a:pt x="0" y="34925"/>
                </a:lnTo>
                <a:lnTo>
                  <a:pt x="0" y="243966"/>
                </a:lnTo>
                <a:lnTo>
                  <a:pt x="2740" y="257494"/>
                </a:lnTo>
                <a:lnTo>
                  <a:pt x="10207" y="268557"/>
                </a:lnTo>
                <a:lnTo>
                  <a:pt x="21270" y="276024"/>
                </a:lnTo>
                <a:lnTo>
                  <a:pt x="34798" y="278764"/>
                </a:lnTo>
                <a:lnTo>
                  <a:pt x="1211199" y="278764"/>
                </a:lnTo>
                <a:lnTo>
                  <a:pt x="1224726" y="276024"/>
                </a:lnTo>
                <a:lnTo>
                  <a:pt x="1235789" y="268557"/>
                </a:lnTo>
                <a:lnTo>
                  <a:pt x="1243256" y="257494"/>
                </a:lnTo>
                <a:lnTo>
                  <a:pt x="1245997" y="243966"/>
                </a:lnTo>
                <a:lnTo>
                  <a:pt x="1245997" y="34925"/>
                </a:lnTo>
                <a:lnTo>
                  <a:pt x="1243256" y="21324"/>
                </a:lnTo>
                <a:lnTo>
                  <a:pt x="1235789" y="10223"/>
                </a:lnTo>
                <a:lnTo>
                  <a:pt x="1224726" y="2742"/>
                </a:lnTo>
                <a:lnTo>
                  <a:pt x="1211199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86428" y="3155696"/>
            <a:ext cx="1246505" cy="278765"/>
          </a:xfrm>
          <a:custGeom>
            <a:avLst/>
            <a:gdLst/>
            <a:ahLst/>
            <a:cxnLst/>
            <a:rect l="l" t="t" r="r" b="b"/>
            <a:pathLst>
              <a:path w="1246504" h="278764">
                <a:moveTo>
                  <a:pt x="0" y="34925"/>
                </a:moveTo>
                <a:lnTo>
                  <a:pt x="2740" y="21324"/>
                </a:lnTo>
                <a:lnTo>
                  <a:pt x="10207" y="10223"/>
                </a:lnTo>
                <a:lnTo>
                  <a:pt x="21270" y="2742"/>
                </a:lnTo>
                <a:lnTo>
                  <a:pt x="34798" y="0"/>
                </a:lnTo>
                <a:lnTo>
                  <a:pt x="1211199" y="0"/>
                </a:lnTo>
                <a:lnTo>
                  <a:pt x="1224726" y="2742"/>
                </a:lnTo>
                <a:lnTo>
                  <a:pt x="1235789" y="10223"/>
                </a:lnTo>
                <a:lnTo>
                  <a:pt x="1243256" y="21324"/>
                </a:lnTo>
                <a:lnTo>
                  <a:pt x="1245997" y="34925"/>
                </a:lnTo>
                <a:lnTo>
                  <a:pt x="1245997" y="243966"/>
                </a:lnTo>
                <a:lnTo>
                  <a:pt x="1243256" y="257494"/>
                </a:lnTo>
                <a:lnTo>
                  <a:pt x="1235789" y="268557"/>
                </a:lnTo>
                <a:lnTo>
                  <a:pt x="1224726" y="276024"/>
                </a:lnTo>
                <a:lnTo>
                  <a:pt x="1211199" y="278764"/>
                </a:lnTo>
                <a:lnTo>
                  <a:pt x="34798" y="278764"/>
                </a:lnTo>
                <a:lnTo>
                  <a:pt x="21270" y="276024"/>
                </a:lnTo>
                <a:lnTo>
                  <a:pt x="10207" y="268557"/>
                </a:lnTo>
                <a:lnTo>
                  <a:pt x="2740" y="257494"/>
                </a:lnTo>
                <a:lnTo>
                  <a:pt x="0" y="243966"/>
                </a:lnTo>
                <a:lnTo>
                  <a:pt x="0" y="34925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381627" y="3206370"/>
            <a:ext cx="85661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b="1" spc="60" dirty="0">
                <a:latin typeface="Trebuchet MS"/>
                <a:cs typeface="Trebuchet MS"/>
              </a:rPr>
              <a:t>Age </a:t>
            </a:r>
            <a:r>
              <a:rPr sz="1100" b="1" dirty="0">
                <a:latin typeface="Trebuchet MS"/>
                <a:cs typeface="Trebuchet MS"/>
              </a:rPr>
              <a:t>&gt; </a:t>
            </a:r>
            <a:r>
              <a:rPr sz="1100" b="1" spc="-40" dirty="0">
                <a:latin typeface="Trebuchet MS"/>
                <a:cs typeface="Trebuchet MS"/>
              </a:rPr>
              <a:t>70</a:t>
            </a:r>
            <a:r>
              <a:rPr sz="1100" b="1" spc="-235" dirty="0">
                <a:latin typeface="Trebuchet MS"/>
                <a:cs typeface="Trebuchet MS"/>
              </a:rPr>
              <a:t> </a:t>
            </a:r>
            <a:r>
              <a:rPr sz="1100" b="1" spc="-5" dirty="0">
                <a:latin typeface="Trebuchet MS"/>
                <a:cs typeface="Trebuchet MS"/>
              </a:rPr>
              <a:t>ans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579550" y="3707854"/>
            <a:ext cx="2229485" cy="1907539"/>
          </a:xfrm>
          <a:custGeom>
            <a:avLst/>
            <a:gdLst/>
            <a:ahLst/>
            <a:cxnLst/>
            <a:rect l="l" t="t" r="r" b="b"/>
            <a:pathLst>
              <a:path w="2229485" h="1907539">
                <a:moveTo>
                  <a:pt x="0" y="1907413"/>
                </a:moveTo>
                <a:lnTo>
                  <a:pt x="2229358" y="1907413"/>
                </a:lnTo>
                <a:lnTo>
                  <a:pt x="2229358" y="0"/>
                </a:lnTo>
                <a:lnTo>
                  <a:pt x="0" y="0"/>
                </a:lnTo>
                <a:lnTo>
                  <a:pt x="0" y="190741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79550" y="3707854"/>
            <a:ext cx="2229485" cy="1907539"/>
          </a:xfrm>
          <a:custGeom>
            <a:avLst/>
            <a:gdLst/>
            <a:ahLst/>
            <a:cxnLst/>
            <a:rect l="l" t="t" r="r" b="b"/>
            <a:pathLst>
              <a:path w="2229485" h="1907539">
                <a:moveTo>
                  <a:pt x="0" y="1907413"/>
                </a:moveTo>
                <a:lnTo>
                  <a:pt x="2229358" y="1907413"/>
                </a:lnTo>
                <a:lnTo>
                  <a:pt x="2229358" y="0"/>
                </a:lnTo>
                <a:lnTo>
                  <a:pt x="0" y="0"/>
                </a:lnTo>
                <a:lnTo>
                  <a:pt x="0" y="1907413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658518" y="3748152"/>
            <a:ext cx="2062480" cy="1293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200" spc="-55" dirty="0">
                <a:latin typeface="Trebuchet MS"/>
                <a:cs typeface="Trebuchet MS"/>
              </a:rPr>
              <a:t>Chimiothérapie </a:t>
            </a:r>
            <a:r>
              <a:rPr sz="1200" spc="-120" dirty="0">
                <a:latin typeface="Trebuchet MS"/>
                <a:cs typeface="Trebuchet MS"/>
              </a:rPr>
              <a:t>à </a:t>
            </a:r>
            <a:r>
              <a:rPr sz="1200" spc="-80" dirty="0">
                <a:latin typeface="Trebuchet MS"/>
                <a:cs typeface="Trebuchet MS"/>
              </a:rPr>
              <a:t>base </a:t>
            </a:r>
            <a:r>
              <a:rPr sz="1200" spc="-70" dirty="0">
                <a:latin typeface="Trebuchet MS"/>
                <a:cs typeface="Trebuchet MS"/>
              </a:rPr>
              <a:t>de </a:t>
            </a:r>
            <a:r>
              <a:rPr sz="1200" spc="-60" dirty="0">
                <a:latin typeface="Trebuchet MS"/>
                <a:cs typeface="Trebuchet MS"/>
              </a:rPr>
              <a:t>sels </a:t>
            </a:r>
            <a:r>
              <a:rPr sz="1200" spc="-70" dirty="0">
                <a:latin typeface="Trebuchet MS"/>
                <a:cs typeface="Trebuchet MS"/>
              </a:rPr>
              <a:t>de  </a:t>
            </a:r>
            <a:r>
              <a:rPr sz="1200" spc="-85" dirty="0">
                <a:latin typeface="Trebuchet MS"/>
                <a:cs typeface="Trebuchet MS"/>
              </a:rPr>
              <a:t>platine</a:t>
            </a:r>
            <a:endParaRPr sz="1200">
              <a:latin typeface="Trebuchet MS"/>
              <a:cs typeface="Trebuchet MS"/>
            </a:endParaRPr>
          </a:p>
          <a:p>
            <a:pPr marL="12700"/>
            <a:r>
              <a:rPr sz="1200" spc="-75" dirty="0">
                <a:latin typeface="Trebuchet MS"/>
                <a:cs typeface="Trebuchet MS"/>
              </a:rPr>
              <a:t>-cisplatine </a:t>
            </a:r>
            <a:r>
              <a:rPr sz="1200" spc="155" dirty="0">
                <a:latin typeface="Trebuchet MS"/>
                <a:cs typeface="Trebuchet MS"/>
              </a:rPr>
              <a:t>–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vinorelbine</a:t>
            </a:r>
            <a:endParaRPr sz="1200">
              <a:latin typeface="Trebuchet MS"/>
              <a:cs typeface="Trebuchet MS"/>
            </a:endParaRPr>
          </a:p>
          <a:p>
            <a:pPr marL="12700"/>
            <a:r>
              <a:rPr sz="1200" spc="-75" dirty="0">
                <a:latin typeface="Trebuchet MS"/>
                <a:cs typeface="Trebuchet MS"/>
              </a:rPr>
              <a:t>-cisplatine </a:t>
            </a:r>
            <a:r>
              <a:rPr sz="1200" spc="-55" dirty="0">
                <a:latin typeface="Trebuchet MS"/>
                <a:cs typeface="Trebuchet MS"/>
              </a:rPr>
              <a:t>-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gemcitabine</a:t>
            </a:r>
            <a:endParaRPr sz="1200">
              <a:latin typeface="Trebuchet MS"/>
              <a:cs typeface="Trebuchet MS"/>
            </a:endParaRPr>
          </a:p>
          <a:p>
            <a:pPr marL="12700"/>
            <a:r>
              <a:rPr sz="1200" spc="-75" dirty="0">
                <a:latin typeface="Trebuchet MS"/>
                <a:cs typeface="Trebuchet MS"/>
              </a:rPr>
              <a:t>-cisplatine </a:t>
            </a:r>
            <a:r>
              <a:rPr sz="1200" spc="155" dirty="0">
                <a:latin typeface="Trebuchet MS"/>
                <a:cs typeface="Trebuchet MS"/>
              </a:rPr>
              <a:t>–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docétaxel</a:t>
            </a:r>
            <a:endParaRPr sz="1200">
              <a:latin typeface="Trebuchet MS"/>
              <a:cs typeface="Trebuchet MS"/>
            </a:endParaRPr>
          </a:p>
          <a:p>
            <a:pPr marL="12700"/>
            <a:r>
              <a:rPr sz="1200" spc="-60" dirty="0">
                <a:latin typeface="Trebuchet MS"/>
                <a:cs typeface="Trebuchet MS"/>
              </a:rPr>
              <a:t>-carboplatine* </a:t>
            </a:r>
            <a:r>
              <a:rPr sz="1200" spc="155" dirty="0">
                <a:latin typeface="Trebuchet MS"/>
                <a:cs typeface="Trebuchet MS"/>
              </a:rPr>
              <a:t>–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paclitaxel</a:t>
            </a:r>
            <a:endParaRPr sz="1200">
              <a:latin typeface="Trebuchet MS"/>
              <a:cs typeface="Trebuchet MS"/>
            </a:endParaRPr>
          </a:p>
          <a:p>
            <a:pPr marL="12700"/>
            <a:r>
              <a:rPr sz="1200" spc="-75" dirty="0">
                <a:latin typeface="Trebuchet MS"/>
                <a:cs typeface="Trebuchet MS"/>
              </a:rPr>
              <a:t>-cisplatine-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pemetrexed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658518" y="5211445"/>
            <a:ext cx="2012314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200" spc="-100" dirty="0">
                <a:latin typeface="Trebuchet MS"/>
                <a:cs typeface="Trebuchet MS"/>
              </a:rPr>
              <a:t>+/- </a:t>
            </a:r>
            <a:r>
              <a:rPr sz="1200" spc="-80" dirty="0">
                <a:latin typeface="Trebuchet MS"/>
                <a:cs typeface="Trebuchet MS"/>
              </a:rPr>
              <a:t>bévacizumab </a:t>
            </a:r>
            <a:r>
              <a:rPr sz="1200" spc="-70" dirty="0">
                <a:latin typeface="Trebuchet MS"/>
                <a:cs typeface="Trebuchet MS"/>
              </a:rPr>
              <a:t>en </a:t>
            </a:r>
            <a:r>
              <a:rPr sz="1200" spc="-90" dirty="0">
                <a:latin typeface="Trebuchet MS"/>
                <a:cs typeface="Trebuchet MS"/>
              </a:rPr>
              <a:t>l’absence </a:t>
            </a:r>
            <a:r>
              <a:rPr sz="1200" spc="-70" dirty="0">
                <a:latin typeface="Trebuchet MS"/>
                <a:cs typeface="Trebuchet MS"/>
              </a:rPr>
              <a:t>de  </a:t>
            </a:r>
            <a:r>
              <a:rPr sz="1200" spc="-50" dirty="0">
                <a:latin typeface="Trebuchet MS"/>
                <a:cs typeface="Trebuchet MS"/>
              </a:rPr>
              <a:t>contre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indication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10584" y="3697859"/>
            <a:ext cx="1825625" cy="1329690"/>
          </a:xfrm>
          <a:prstGeom prst="rect">
            <a:avLst/>
          </a:prstGeom>
          <a:solidFill>
            <a:srgbClr val="FFFF00"/>
          </a:solidFill>
          <a:ln w="9525">
            <a:solidFill>
              <a:srgbClr val="7E7E7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6995" marR="151130" algn="just">
              <a:spcBef>
                <a:spcPts val="280"/>
              </a:spcBef>
            </a:pPr>
            <a:r>
              <a:rPr sz="1200" spc="-50" dirty="0">
                <a:latin typeface="Trebuchet MS"/>
                <a:cs typeface="Trebuchet MS"/>
              </a:rPr>
              <a:t>Carboplatine </a:t>
            </a:r>
            <a:r>
              <a:rPr sz="1200" spc="55" dirty="0">
                <a:latin typeface="Trebuchet MS"/>
                <a:cs typeface="Trebuchet MS"/>
              </a:rPr>
              <a:t>*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-paclitaxel  </a:t>
            </a:r>
            <a:r>
              <a:rPr sz="1200" spc="-70" dirty="0">
                <a:latin typeface="Trebuchet MS"/>
                <a:cs typeface="Trebuchet MS"/>
              </a:rPr>
              <a:t>hebdomadaire</a:t>
            </a:r>
            <a:endParaRPr sz="1200">
              <a:latin typeface="Trebuchet MS"/>
              <a:cs typeface="Trebuchet MS"/>
            </a:endParaRPr>
          </a:p>
          <a:p>
            <a:pPr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86995" algn="just"/>
            <a:r>
              <a:rPr sz="1200" spc="-25" dirty="0">
                <a:latin typeface="Trebuchet MS"/>
                <a:cs typeface="Trebuchet MS"/>
              </a:rPr>
              <a:t>Options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18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86995" marR="170815" algn="just"/>
            <a:r>
              <a:rPr sz="1200" spc="-50" dirty="0">
                <a:latin typeface="Trebuchet MS"/>
                <a:cs typeface="Trebuchet MS"/>
              </a:rPr>
              <a:t>Mono-chimiothérapie </a:t>
            </a:r>
            <a:r>
              <a:rPr sz="1200" spc="-20" dirty="0">
                <a:latin typeface="Trebuchet MS"/>
                <a:cs typeface="Trebuchet MS"/>
              </a:rPr>
              <a:t>ou  </a:t>
            </a:r>
            <a:r>
              <a:rPr sz="1200" spc="-60" dirty="0">
                <a:latin typeface="Trebuchet MS"/>
                <a:cs typeface="Trebuchet MS"/>
              </a:rPr>
              <a:t>doublet </a:t>
            </a:r>
            <a:r>
              <a:rPr sz="1200" spc="-120" dirty="0">
                <a:latin typeface="Trebuchet MS"/>
                <a:cs typeface="Trebuchet MS"/>
              </a:rPr>
              <a:t>à </a:t>
            </a:r>
            <a:r>
              <a:rPr sz="1200" spc="-80" dirty="0">
                <a:latin typeface="Trebuchet MS"/>
                <a:cs typeface="Trebuchet MS"/>
              </a:rPr>
              <a:t>base </a:t>
            </a:r>
            <a:r>
              <a:rPr sz="1200" spc="-70" dirty="0">
                <a:latin typeface="Trebuchet MS"/>
                <a:cs typeface="Trebuchet MS"/>
              </a:rPr>
              <a:t>de </a:t>
            </a:r>
            <a:r>
              <a:rPr sz="1200" spc="-60" dirty="0">
                <a:latin typeface="Trebuchet MS"/>
                <a:cs typeface="Trebuchet MS"/>
              </a:rPr>
              <a:t>sels </a:t>
            </a:r>
            <a:r>
              <a:rPr sz="1200" spc="-70" dirty="0">
                <a:latin typeface="Trebuchet MS"/>
                <a:cs typeface="Trebuchet MS"/>
              </a:rPr>
              <a:t>de  </a:t>
            </a:r>
            <a:r>
              <a:rPr sz="1200" spc="-85" dirty="0">
                <a:latin typeface="Trebuchet MS"/>
                <a:cs typeface="Trebuchet MS"/>
              </a:rPr>
              <a:t>platine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651886" y="2889505"/>
            <a:ext cx="5829300" cy="4445"/>
          </a:xfrm>
          <a:custGeom>
            <a:avLst/>
            <a:gdLst/>
            <a:ahLst/>
            <a:cxnLst/>
            <a:rect l="l" t="t" r="r" b="b"/>
            <a:pathLst>
              <a:path w="5829300" h="4444">
                <a:moveTo>
                  <a:pt x="0" y="4445"/>
                </a:moveTo>
                <a:lnTo>
                  <a:pt x="5829299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57673" y="2898013"/>
            <a:ext cx="76200" cy="278130"/>
          </a:xfrm>
          <a:custGeom>
            <a:avLst/>
            <a:gdLst/>
            <a:ahLst/>
            <a:cxnLst/>
            <a:rect l="l" t="t" r="r" b="b"/>
            <a:pathLst>
              <a:path w="76200" h="278130">
                <a:moveTo>
                  <a:pt x="33301" y="201628"/>
                </a:moveTo>
                <a:lnTo>
                  <a:pt x="0" y="202184"/>
                </a:lnTo>
                <a:lnTo>
                  <a:pt x="39370" y="277749"/>
                </a:lnTo>
                <a:lnTo>
                  <a:pt x="69747" y="214375"/>
                </a:lnTo>
                <a:lnTo>
                  <a:pt x="33527" y="214375"/>
                </a:lnTo>
                <a:lnTo>
                  <a:pt x="33301" y="201628"/>
                </a:lnTo>
                <a:close/>
              </a:path>
              <a:path w="76200" h="278130">
                <a:moveTo>
                  <a:pt x="42827" y="201470"/>
                </a:moveTo>
                <a:lnTo>
                  <a:pt x="33301" y="201628"/>
                </a:lnTo>
                <a:lnTo>
                  <a:pt x="33527" y="214375"/>
                </a:lnTo>
                <a:lnTo>
                  <a:pt x="43052" y="214122"/>
                </a:lnTo>
                <a:lnTo>
                  <a:pt x="42827" y="201470"/>
                </a:lnTo>
                <a:close/>
              </a:path>
              <a:path w="76200" h="278130">
                <a:moveTo>
                  <a:pt x="76200" y="200913"/>
                </a:moveTo>
                <a:lnTo>
                  <a:pt x="42827" y="201470"/>
                </a:lnTo>
                <a:lnTo>
                  <a:pt x="43052" y="214122"/>
                </a:lnTo>
                <a:lnTo>
                  <a:pt x="33527" y="214375"/>
                </a:lnTo>
                <a:lnTo>
                  <a:pt x="69747" y="214375"/>
                </a:lnTo>
                <a:lnTo>
                  <a:pt x="76200" y="200913"/>
                </a:lnTo>
                <a:close/>
              </a:path>
              <a:path w="76200" h="278130">
                <a:moveTo>
                  <a:pt x="39242" y="0"/>
                </a:moveTo>
                <a:lnTo>
                  <a:pt x="29717" y="126"/>
                </a:lnTo>
                <a:lnTo>
                  <a:pt x="33301" y="201628"/>
                </a:lnTo>
                <a:lnTo>
                  <a:pt x="42827" y="201470"/>
                </a:lnTo>
                <a:lnTo>
                  <a:pt x="3924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09690" y="3693122"/>
            <a:ext cx="1972310" cy="1922145"/>
          </a:xfrm>
          <a:custGeom>
            <a:avLst/>
            <a:gdLst/>
            <a:ahLst/>
            <a:cxnLst/>
            <a:rect l="l" t="t" r="r" b="b"/>
            <a:pathLst>
              <a:path w="1972309" h="1922145">
                <a:moveTo>
                  <a:pt x="0" y="1922144"/>
                </a:moveTo>
                <a:lnTo>
                  <a:pt x="1972056" y="1922144"/>
                </a:lnTo>
                <a:lnTo>
                  <a:pt x="1972056" y="0"/>
                </a:lnTo>
                <a:lnTo>
                  <a:pt x="0" y="0"/>
                </a:lnTo>
                <a:lnTo>
                  <a:pt x="0" y="192214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09690" y="3693122"/>
            <a:ext cx="1972310" cy="1922145"/>
          </a:xfrm>
          <a:custGeom>
            <a:avLst/>
            <a:gdLst/>
            <a:ahLst/>
            <a:cxnLst/>
            <a:rect l="l" t="t" r="r" b="b"/>
            <a:pathLst>
              <a:path w="1972309" h="1922145">
                <a:moveTo>
                  <a:pt x="0" y="1922144"/>
                </a:moveTo>
                <a:lnTo>
                  <a:pt x="1972056" y="1922144"/>
                </a:lnTo>
                <a:lnTo>
                  <a:pt x="1972056" y="0"/>
                </a:lnTo>
                <a:lnTo>
                  <a:pt x="0" y="0"/>
                </a:lnTo>
                <a:lnTo>
                  <a:pt x="0" y="1922144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989065" y="3733546"/>
            <a:ext cx="1809750" cy="111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5" dirty="0">
                <a:latin typeface="Trebuchet MS"/>
                <a:cs typeface="Trebuchet MS"/>
              </a:rPr>
              <a:t>Chimiothérapie</a:t>
            </a:r>
            <a:endParaRPr sz="1200">
              <a:latin typeface="Trebuchet MS"/>
              <a:cs typeface="Trebuchet MS"/>
            </a:endParaRPr>
          </a:p>
          <a:p>
            <a:pPr marL="12700" marR="920115"/>
            <a:r>
              <a:rPr sz="1200" spc="-65" dirty="0">
                <a:latin typeface="Trebuchet MS"/>
                <a:cs typeface="Trebuchet MS"/>
              </a:rPr>
              <a:t>-Standard </a:t>
            </a:r>
            <a:r>
              <a:rPr sz="1200" spc="-180" dirty="0">
                <a:latin typeface="Trebuchet MS"/>
                <a:cs typeface="Trebuchet MS"/>
              </a:rPr>
              <a:t>:  </a:t>
            </a:r>
            <a:r>
              <a:rPr sz="1200" spc="-60" dirty="0">
                <a:latin typeface="Trebuchet MS"/>
                <a:cs typeface="Trebuchet MS"/>
              </a:rPr>
              <a:t>sans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cisplatine</a:t>
            </a:r>
            <a:endParaRPr sz="1200">
              <a:latin typeface="Trebuchet MS"/>
              <a:cs typeface="Trebuchet MS"/>
            </a:endParaRPr>
          </a:p>
          <a:p>
            <a:pPr marL="12700" marR="5080"/>
            <a:r>
              <a:rPr sz="1200" spc="-60" dirty="0">
                <a:latin typeface="Trebuchet MS"/>
                <a:cs typeface="Trebuchet MS"/>
              </a:rPr>
              <a:t>(carboplatine* </a:t>
            </a:r>
            <a:r>
              <a:rPr sz="1200" spc="-70" dirty="0">
                <a:latin typeface="Trebuchet MS"/>
                <a:cs typeface="Trebuchet MS"/>
              </a:rPr>
              <a:t>en </a:t>
            </a:r>
            <a:r>
              <a:rPr sz="1200" spc="-65" dirty="0">
                <a:latin typeface="Trebuchet MS"/>
                <a:cs typeface="Trebuchet MS"/>
              </a:rPr>
              <a:t>association  </a:t>
            </a:r>
            <a:r>
              <a:rPr sz="1200" spc="-105" dirty="0">
                <a:latin typeface="Trebuchet MS"/>
                <a:cs typeface="Trebuchet MS"/>
              </a:rPr>
              <a:t>avec </a:t>
            </a:r>
            <a:r>
              <a:rPr sz="1200" spc="-95" dirty="0">
                <a:latin typeface="Trebuchet MS"/>
                <a:cs typeface="Trebuchet MS"/>
              </a:rPr>
              <a:t>paclitaxel, </a:t>
            </a:r>
            <a:r>
              <a:rPr sz="1200" spc="-70" dirty="0">
                <a:latin typeface="Trebuchet MS"/>
                <a:cs typeface="Trebuchet MS"/>
              </a:rPr>
              <a:t>pemetrexed  </a:t>
            </a:r>
            <a:r>
              <a:rPr sz="1200" spc="-20" dirty="0">
                <a:latin typeface="Trebuchet MS"/>
                <a:cs typeface="Trebuchet MS"/>
              </a:rPr>
              <a:t>ou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gemcitabine)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89065" y="5013959"/>
            <a:ext cx="150368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200" spc="-55" dirty="0">
                <a:latin typeface="Trebuchet MS"/>
                <a:cs typeface="Trebuchet MS"/>
              </a:rPr>
              <a:t>- </a:t>
            </a:r>
            <a:r>
              <a:rPr sz="1200" spc="-25" dirty="0">
                <a:latin typeface="Trebuchet MS"/>
                <a:cs typeface="Trebuchet MS"/>
              </a:rPr>
              <a:t>Option  </a:t>
            </a:r>
            <a:r>
              <a:rPr sz="1200" spc="-60" dirty="0">
                <a:latin typeface="Trebuchet MS"/>
                <a:cs typeface="Trebuchet MS"/>
              </a:rPr>
              <a:t>monochimiothérapie  </a:t>
            </a:r>
            <a:r>
              <a:rPr sz="1200" spc="-85" dirty="0">
                <a:latin typeface="Trebuchet MS"/>
                <a:cs typeface="Trebuchet MS"/>
              </a:rPr>
              <a:t>gemcitabine,</a:t>
            </a:r>
            <a:r>
              <a:rPr sz="1200" spc="-24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vinorelbine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009255" y="3708972"/>
            <a:ext cx="1107440" cy="220573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6995">
              <a:spcBef>
                <a:spcPts val="280"/>
              </a:spcBef>
            </a:pPr>
            <a:r>
              <a:rPr sz="1200" spc="-35" dirty="0">
                <a:latin typeface="Trebuchet MS"/>
                <a:cs typeface="Trebuchet MS"/>
              </a:rPr>
              <a:t>Soins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palliatifs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12771" y="3454528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5">
                <a:moveTo>
                  <a:pt x="33400" y="175387"/>
                </a:moveTo>
                <a:lnTo>
                  <a:pt x="0" y="175387"/>
                </a:lnTo>
                <a:lnTo>
                  <a:pt x="38100" y="251587"/>
                </a:lnTo>
                <a:lnTo>
                  <a:pt x="69850" y="188087"/>
                </a:lnTo>
                <a:lnTo>
                  <a:pt x="33400" y="188087"/>
                </a:lnTo>
                <a:lnTo>
                  <a:pt x="33400" y="175387"/>
                </a:lnTo>
                <a:close/>
              </a:path>
              <a:path w="76200" h="252095">
                <a:moveTo>
                  <a:pt x="42925" y="0"/>
                </a:moveTo>
                <a:lnTo>
                  <a:pt x="33400" y="0"/>
                </a:lnTo>
                <a:lnTo>
                  <a:pt x="33400" y="188087"/>
                </a:lnTo>
                <a:lnTo>
                  <a:pt x="42925" y="188087"/>
                </a:lnTo>
                <a:lnTo>
                  <a:pt x="42925" y="0"/>
                </a:lnTo>
                <a:close/>
              </a:path>
              <a:path w="76200" h="252095">
                <a:moveTo>
                  <a:pt x="76200" y="175387"/>
                </a:moveTo>
                <a:lnTo>
                  <a:pt x="42925" y="175387"/>
                </a:lnTo>
                <a:lnTo>
                  <a:pt x="42925" y="188087"/>
                </a:lnTo>
                <a:lnTo>
                  <a:pt x="69850" y="188087"/>
                </a:lnTo>
                <a:lnTo>
                  <a:pt x="76200" y="17538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22718" y="3155696"/>
            <a:ext cx="917575" cy="324485"/>
          </a:xfrm>
          <a:custGeom>
            <a:avLst/>
            <a:gdLst/>
            <a:ahLst/>
            <a:cxnLst/>
            <a:rect l="l" t="t" r="r" b="b"/>
            <a:pathLst>
              <a:path w="917575" h="324485">
                <a:moveTo>
                  <a:pt x="876553" y="0"/>
                </a:moveTo>
                <a:lnTo>
                  <a:pt x="40512" y="0"/>
                </a:lnTo>
                <a:lnTo>
                  <a:pt x="24753" y="3186"/>
                </a:lnTo>
                <a:lnTo>
                  <a:pt x="11874" y="11874"/>
                </a:lnTo>
                <a:lnTo>
                  <a:pt x="3186" y="24753"/>
                </a:lnTo>
                <a:lnTo>
                  <a:pt x="0" y="40512"/>
                </a:lnTo>
                <a:lnTo>
                  <a:pt x="0" y="283590"/>
                </a:lnTo>
                <a:lnTo>
                  <a:pt x="3186" y="299350"/>
                </a:lnTo>
                <a:lnTo>
                  <a:pt x="11874" y="312229"/>
                </a:lnTo>
                <a:lnTo>
                  <a:pt x="24753" y="320917"/>
                </a:lnTo>
                <a:lnTo>
                  <a:pt x="40512" y="324103"/>
                </a:lnTo>
                <a:lnTo>
                  <a:pt x="876553" y="324103"/>
                </a:lnTo>
                <a:lnTo>
                  <a:pt x="876553" y="0"/>
                </a:lnTo>
                <a:close/>
              </a:path>
              <a:path w="917575" h="324485">
                <a:moveTo>
                  <a:pt x="876553" y="0"/>
                </a:moveTo>
                <a:lnTo>
                  <a:pt x="876553" y="324103"/>
                </a:lnTo>
                <a:lnTo>
                  <a:pt x="892313" y="320917"/>
                </a:lnTo>
                <a:lnTo>
                  <a:pt x="905192" y="312229"/>
                </a:lnTo>
                <a:lnTo>
                  <a:pt x="913880" y="299350"/>
                </a:lnTo>
                <a:lnTo>
                  <a:pt x="917066" y="283590"/>
                </a:lnTo>
                <a:lnTo>
                  <a:pt x="917066" y="40512"/>
                </a:lnTo>
                <a:lnTo>
                  <a:pt x="913880" y="24753"/>
                </a:lnTo>
                <a:lnTo>
                  <a:pt x="905192" y="11874"/>
                </a:lnTo>
                <a:lnTo>
                  <a:pt x="892313" y="3186"/>
                </a:lnTo>
                <a:lnTo>
                  <a:pt x="876553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22718" y="3155695"/>
            <a:ext cx="876935" cy="40640"/>
          </a:xfrm>
          <a:custGeom>
            <a:avLst/>
            <a:gdLst/>
            <a:ahLst/>
            <a:cxnLst/>
            <a:rect l="l" t="t" r="r" b="b"/>
            <a:pathLst>
              <a:path w="876934" h="40639">
                <a:moveTo>
                  <a:pt x="0" y="40512"/>
                </a:moveTo>
                <a:lnTo>
                  <a:pt x="3186" y="24753"/>
                </a:lnTo>
                <a:lnTo>
                  <a:pt x="11874" y="11874"/>
                </a:lnTo>
                <a:lnTo>
                  <a:pt x="24753" y="3186"/>
                </a:lnTo>
                <a:lnTo>
                  <a:pt x="40512" y="0"/>
                </a:lnTo>
                <a:lnTo>
                  <a:pt x="876553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22718" y="3196209"/>
            <a:ext cx="876935" cy="283845"/>
          </a:xfrm>
          <a:custGeom>
            <a:avLst/>
            <a:gdLst/>
            <a:ahLst/>
            <a:cxnLst/>
            <a:rect l="l" t="t" r="r" b="b"/>
            <a:pathLst>
              <a:path w="876934" h="283845">
                <a:moveTo>
                  <a:pt x="876553" y="283590"/>
                </a:moveTo>
                <a:lnTo>
                  <a:pt x="40512" y="283590"/>
                </a:lnTo>
                <a:lnTo>
                  <a:pt x="24753" y="280404"/>
                </a:lnTo>
                <a:lnTo>
                  <a:pt x="11874" y="271716"/>
                </a:lnTo>
                <a:lnTo>
                  <a:pt x="3186" y="258837"/>
                </a:lnTo>
                <a:lnTo>
                  <a:pt x="0" y="243077"/>
                </a:ln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899270" y="3155696"/>
            <a:ext cx="40640" cy="324485"/>
          </a:xfrm>
          <a:custGeom>
            <a:avLst/>
            <a:gdLst/>
            <a:ahLst/>
            <a:cxnLst/>
            <a:rect l="l" t="t" r="r" b="b"/>
            <a:pathLst>
              <a:path w="40640" h="324485">
                <a:moveTo>
                  <a:pt x="0" y="0"/>
                </a:moveTo>
                <a:lnTo>
                  <a:pt x="15759" y="3186"/>
                </a:lnTo>
                <a:lnTo>
                  <a:pt x="28638" y="11874"/>
                </a:lnTo>
                <a:lnTo>
                  <a:pt x="37326" y="24753"/>
                </a:lnTo>
                <a:lnTo>
                  <a:pt x="40512" y="40512"/>
                </a:lnTo>
                <a:lnTo>
                  <a:pt x="40512" y="283590"/>
                </a:lnTo>
                <a:lnTo>
                  <a:pt x="37326" y="299350"/>
                </a:lnTo>
                <a:lnTo>
                  <a:pt x="28638" y="312229"/>
                </a:lnTo>
                <a:lnTo>
                  <a:pt x="15759" y="320917"/>
                </a:lnTo>
                <a:lnTo>
                  <a:pt x="0" y="324103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22718" y="3155696"/>
            <a:ext cx="917575" cy="324485"/>
          </a:xfrm>
          <a:custGeom>
            <a:avLst/>
            <a:gdLst/>
            <a:ahLst/>
            <a:cxnLst/>
            <a:rect l="l" t="t" r="r" b="b"/>
            <a:pathLst>
              <a:path w="917575" h="324485">
                <a:moveTo>
                  <a:pt x="876553" y="0"/>
                </a:moveTo>
                <a:lnTo>
                  <a:pt x="40512" y="0"/>
                </a:lnTo>
                <a:lnTo>
                  <a:pt x="24753" y="3186"/>
                </a:lnTo>
                <a:lnTo>
                  <a:pt x="11874" y="11874"/>
                </a:lnTo>
                <a:lnTo>
                  <a:pt x="3186" y="24753"/>
                </a:lnTo>
                <a:lnTo>
                  <a:pt x="0" y="40512"/>
                </a:lnTo>
                <a:lnTo>
                  <a:pt x="0" y="283590"/>
                </a:lnTo>
                <a:lnTo>
                  <a:pt x="3186" y="299350"/>
                </a:lnTo>
                <a:lnTo>
                  <a:pt x="11874" y="312229"/>
                </a:lnTo>
                <a:lnTo>
                  <a:pt x="24753" y="320917"/>
                </a:lnTo>
                <a:lnTo>
                  <a:pt x="40512" y="324103"/>
                </a:lnTo>
                <a:lnTo>
                  <a:pt x="876553" y="324103"/>
                </a:lnTo>
                <a:lnTo>
                  <a:pt x="892313" y="320917"/>
                </a:lnTo>
                <a:lnTo>
                  <a:pt x="905192" y="312229"/>
                </a:lnTo>
                <a:lnTo>
                  <a:pt x="913880" y="299350"/>
                </a:lnTo>
                <a:lnTo>
                  <a:pt x="917066" y="283590"/>
                </a:lnTo>
                <a:lnTo>
                  <a:pt x="917066" y="40512"/>
                </a:lnTo>
                <a:lnTo>
                  <a:pt x="913880" y="24753"/>
                </a:lnTo>
                <a:lnTo>
                  <a:pt x="905192" y="11874"/>
                </a:lnTo>
                <a:lnTo>
                  <a:pt x="892313" y="3186"/>
                </a:lnTo>
                <a:lnTo>
                  <a:pt x="876553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22718" y="3155696"/>
            <a:ext cx="917575" cy="324485"/>
          </a:xfrm>
          <a:custGeom>
            <a:avLst/>
            <a:gdLst/>
            <a:ahLst/>
            <a:cxnLst/>
            <a:rect l="l" t="t" r="r" b="b"/>
            <a:pathLst>
              <a:path w="917575" h="324485">
                <a:moveTo>
                  <a:pt x="0" y="40512"/>
                </a:moveTo>
                <a:lnTo>
                  <a:pt x="3186" y="24753"/>
                </a:lnTo>
                <a:lnTo>
                  <a:pt x="11874" y="11874"/>
                </a:lnTo>
                <a:lnTo>
                  <a:pt x="24753" y="3186"/>
                </a:lnTo>
                <a:lnTo>
                  <a:pt x="40512" y="0"/>
                </a:lnTo>
                <a:lnTo>
                  <a:pt x="876553" y="0"/>
                </a:lnTo>
                <a:lnTo>
                  <a:pt x="892313" y="3186"/>
                </a:lnTo>
                <a:lnTo>
                  <a:pt x="905192" y="11874"/>
                </a:lnTo>
                <a:lnTo>
                  <a:pt x="913880" y="24753"/>
                </a:lnTo>
                <a:lnTo>
                  <a:pt x="917066" y="40512"/>
                </a:lnTo>
                <a:lnTo>
                  <a:pt x="917066" y="283590"/>
                </a:lnTo>
                <a:lnTo>
                  <a:pt x="913880" y="299350"/>
                </a:lnTo>
                <a:lnTo>
                  <a:pt x="905192" y="312229"/>
                </a:lnTo>
                <a:lnTo>
                  <a:pt x="892313" y="320917"/>
                </a:lnTo>
                <a:lnTo>
                  <a:pt x="876553" y="324103"/>
                </a:lnTo>
                <a:lnTo>
                  <a:pt x="40512" y="324103"/>
                </a:lnTo>
                <a:lnTo>
                  <a:pt x="24753" y="320917"/>
                </a:lnTo>
                <a:lnTo>
                  <a:pt x="11874" y="312229"/>
                </a:lnTo>
                <a:lnTo>
                  <a:pt x="3186" y="299350"/>
                </a:lnTo>
                <a:lnTo>
                  <a:pt x="0" y="283590"/>
                </a:lnTo>
                <a:lnTo>
                  <a:pt x="0" y="40512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022718" y="3228976"/>
            <a:ext cx="9175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0"/>
            <a:r>
              <a:rPr sz="1100" b="1" spc="85" dirty="0">
                <a:latin typeface="Trebuchet MS"/>
                <a:cs typeface="Trebuchet MS"/>
              </a:rPr>
              <a:t>PS </a:t>
            </a:r>
            <a:r>
              <a:rPr sz="1100" b="1" dirty="0">
                <a:latin typeface="Trebuchet MS"/>
                <a:cs typeface="Trebuchet MS"/>
              </a:rPr>
              <a:t>&gt;</a:t>
            </a:r>
            <a:r>
              <a:rPr sz="1100" b="1" spc="-245" dirty="0">
                <a:latin typeface="Trebuchet MS"/>
                <a:cs typeface="Trebuchet MS"/>
              </a:rPr>
              <a:t> </a:t>
            </a:r>
            <a:r>
              <a:rPr sz="1100" b="1" spc="-40" dirty="0">
                <a:latin typeface="Trebuchet MS"/>
                <a:cs typeface="Trebuchet MS"/>
              </a:rPr>
              <a:t>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432292" y="2903221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4">
                <a:moveTo>
                  <a:pt x="33400" y="175387"/>
                </a:moveTo>
                <a:lnTo>
                  <a:pt x="0" y="175387"/>
                </a:lnTo>
                <a:lnTo>
                  <a:pt x="38100" y="251587"/>
                </a:lnTo>
                <a:lnTo>
                  <a:pt x="69850" y="188087"/>
                </a:lnTo>
                <a:lnTo>
                  <a:pt x="33400" y="188087"/>
                </a:lnTo>
                <a:lnTo>
                  <a:pt x="33400" y="175387"/>
                </a:lnTo>
                <a:close/>
              </a:path>
              <a:path w="76200" h="252094">
                <a:moveTo>
                  <a:pt x="42925" y="0"/>
                </a:moveTo>
                <a:lnTo>
                  <a:pt x="33400" y="0"/>
                </a:lnTo>
                <a:lnTo>
                  <a:pt x="33400" y="188087"/>
                </a:lnTo>
                <a:lnTo>
                  <a:pt x="42925" y="188087"/>
                </a:lnTo>
                <a:lnTo>
                  <a:pt x="42925" y="0"/>
                </a:lnTo>
                <a:close/>
              </a:path>
              <a:path w="76200" h="252094">
                <a:moveTo>
                  <a:pt x="76200" y="175387"/>
                </a:moveTo>
                <a:lnTo>
                  <a:pt x="42925" y="175387"/>
                </a:lnTo>
                <a:lnTo>
                  <a:pt x="42925" y="188087"/>
                </a:lnTo>
                <a:lnTo>
                  <a:pt x="69850" y="188087"/>
                </a:lnTo>
                <a:lnTo>
                  <a:pt x="76200" y="17538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76851" y="3457322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5">
                <a:moveTo>
                  <a:pt x="33274" y="175386"/>
                </a:moveTo>
                <a:lnTo>
                  <a:pt x="0" y="175386"/>
                </a:lnTo>
                <a:lnTo>
                  <a:pt x="38100" y="251586"/>
                </a:lnTo>
                <a:lnTo>
                  <a:pt x="69850" y="188086"/>
                </a:lnTo>
                <a:lnTo>
                  <a:pt x="33274" y="188086"/>
                </a:lnTo>
                <a:lnTo>
                  <a:pt x="33274" y="175386"/>
                </a:lnTo>
                <a:close/>
              </a:path>
              <a:path w="76200" h="252095">
                <a:moveTo>
                  <a:pt x="42799" y="0"/>
                </a:moveTo>
                <a:lnTo>
                  <a:pt x="33274" y="0"/>
                </a:lnTo>
                <a:lnTo>
                  <a:pt x="33274" y="188086"/>
                </a:lnTo>
                <a:lnTo>
                  <a:pt x="42799" y="188086"/>
                </a:lnTo>
                <a:lnTo>
                  <a:pt x="42799" y="0"/>
                </a:lnTo>
                <a:close/>
              </a:path>
              <a:path w="76200" h="252095">
                <a:moveTo>
                  <a:pt x="76200" y="175386"/>
                </a:moveTo>
                <a:lnTo>
                  <a:pt x="42799" y="175386"/>
                </a:lnTo>
                <a:lnTo>
                  <a:pt x="42799" y="188086"/>
                </a:lnTo>
                <a:lnTo>
                  <a:pt x="69850" y="188086"/>
                </a:lnTo>
                <a:lnTo>
                  <a:pt x="76200" y="17538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26122" y="3457322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5">
                <a:moveTo>
                  <a:pt x="33274" y="175386"/>
                </a:moveTo>
                <a:lnTo>
                  <a:pt x="0" y="175386"/>
                </a:lnTo>
                <a:lnTo>
                  <a:pt x="38100" y="251586"/>
                </a:lnTo>
                <a:lnTo>
                  <a:pt x="69850" y="188086"/>
                </a:lnTo>
                <a:lnTo>
                  <a:pt x="33274" y="188086"/>
                </a:lnTo>
                <a:lnTo>
                  <a:pt x="33274" y="175386"/>
                </a:lnTo>
                <a:close/>
              </a:path>
              <a:path w="76200" h="252095">
                <a:moveTo>
                  <a:pt x="42799" y="0"/>
                </a:moveTo>
                <a:lnTo>
                  <a:pt x="33274" y="0"/>
                </a:lnTo>
                <a:lnTo>
                  <a:pt x="33274" y="188086"/>
                </a:lnTo>
                <a:lnTo>
                  <a:pt x="42799" y="188086"/>
                </a:lnTo>
                <a:lnTo>
                  <a:pt x="42799" y="0"/>
                </a:lnTo>
                <a:close/>
              </a:path>
              <a:path w="76200" h="252095">
                <a:moveTo>
                  <a:pt x="76200" y="175386"/>
                </a:moveTo>
                <a:lnTo>
                  <a:pt x="42799" y="175386"/>
                </a:lnTo>
                <a:lnTo>
                  <a:pt x="42799" y="188086"/>
                </a:lnTo>
                <a:lnTo>
                  <a:pt x="69850" y="188086"/>
                </a:lnTo>
                <a:lnTo>
                  <a:pt x="76200" y="17538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43086" y="3454528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5">
                <a:moveTo>
                  <a:pt x="33401" y="175387"/>
                </a:moveTo>
                <a:lnTo>
                  <a:pt x="0" y="175387"/>
                </a:lnTo>
                <a:lnTo>
                  <a:pt x="38100" y="251587"/>
                </a:lnTo>
                <a:lnTo>
                  <a:pt x="69850" y="188087"/>
                </a:lnTo>
                <a:lnTo>
                  <a:pt x="33401" y="188087"/>
                </a:lnTo>
                <a:lnTo>
                  <a:pt x="33401" y="175387"/>
                </a:lnTo>
                <a:close/>
              </a:path>
              <a:path w="76200" h="252095">
                <a:moveTo>
                  <a:pt x="42926" y="0"/>
                </a:moveTo>
                <a:lnTo>
                  <a:pt x="33401" y="0"/>
                </a:lnTo>
                <a:lnTo>
                  <a:pt x="33401" y="188087"/>
                </a:lnTo>
                <a:lnTo>
                  <a:pt x="42926" y="188087"/>
                </a:lnTo>
                <a:lnTo>
                  <a:pt x="42926" y="0"/>
                </a:lnTo>
                <a:close/>
              </a:path>
              <a:path w="76200" h="252095">
                <a:moveTo>
                  <a:pt x="76200" y="175387"/>
                </a:moveTo>
                <a:lnTo>
                  <a:pt x="42926" y="175387"/>
                </a:lnTo>
                <a:lnTo>
                  <a:pt x="42926" y="188087"/>
                </a:lnTo>
                <a:lnTo>
                  <a:pt x="69850" y="188087"/>
                </a:lnTo>
                <a:lnTo>
                  <a:pt x="76200" y="17538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61865" y="5027421"/>
            <a:ext cx="76200" cy="918844"/>
          </a:xfrm>
          <a:custGeom>
            <a:avLst/>
            <a:gdLst/>
            <a:ahLst/>
            <a:cxnLst/>
            <a:rect l="l" t="t" r="r" b="b"/>
            <a:pathLst>
              <a:path w="76200" h="918845">
                <a:moveTo>
                  <a:pt x="33274" y="842340"/>
                </a:moveTo>
                <a:lnTo>
                  <a:pt x="0" y="842340"/>
                </a:lnTo>
                <a:lnTo>
                  <a:pt x="38100" y="918540"/>
                </a:lnTo>
                <a:lnTo>
                  <a:pt x="69850" y="855040"/>
                </a:lnTo>
                <a:lnTo>
                  <a:pt x="33274" y="855040"/>
                </a:lnTo>
                <a:lnTo>
                  <a:pt x="33274" y="842340"/>
                </a:lnTo>
                <a:close/>
              </a:path>
              <a:path w="76200" h="918845">
                <a:moveTo>
                  <a:pt x="42799" y="0"/>
                </a:moveTo>
                <a:lnTo>
                  <a:pt x="33274" y="0"/>
                </a:lnTo>
                <a:lnTo>
                  <a:pt x="33274" y="855040"/>
                </a:lnTo>
                <a:lnTo>
                  <a:pt x="42799" y="855040"/>
                </a:lnTo>
                <a:lnTo>
                  <a:pt x="42799" y="0"/>
                </a:lnTo>
                <a:close/>
              </a:path>
              <a:path w="76200" h="918845">
                <a:moveTo>
                  <a:pt x="76200" y="842340"/>
                </a:moveTo>
                <a:lnTo>
                  <a:pt x="42799" y="842340"/>
                </a:lnTo>
                <a:lnTo>
                  <a:pt x="42799" y="855040"/>
                </a:lnTo>
                <a:lnTo>
                  <a:pt x="69850" y="855040"/>
                </a:lnTo>
                <a:lnTo>
                  <a:pt x="76200" y="842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77847" y="5769774"/>
            <a:ext cx="4327525" cy="0"/>
          </a:xfrm>
          <a:custGeom>
            <a:avLst/>
            <a:gdLst/>
            <a:ahLst/>
            <a:cxnLst/>
            <a:rect l="l" t="t" r="r" b="b"/>
            <a:pathLst>
              <a:path w="4327525">
                <a:moveTo>
                  <a:pt x="0" y="0"/>
                </a:moveTo>
                <a:lnTo>
                  <a:pt x="4327144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04990" y="5615266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508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90950" y="6247085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29" h="304800">
                <a:moveTo>
                  <a:pt x="0" y="0"/>
                </a:moveTo>
                <a:lnTo>
                  <a:pt x="9210" y="41294"/>
                </a:lnTo>
                <a:lnTo>
                  <a:pt x="36041" y="80895"/>
                </a:lnTo>
                <a:lnTo>
                  <a:pt x="79290" y="118444"/>
                </a:lnTo>
                <a:lnTo>
                  <a:pt x="137756" y="153580"/>
                </a:lnTo>
                <a:lnTo>
                  <a:pt x="172319" y="170130"/>
                </a:lnTo>
                <a:lnTo>
                  <a:pt x="210236" y="185941"/>
                </a:lnTo>
                <a:lnTo>
                  <a:pt x="251356" y="200967"/>
                </a:lnTo>
                <a:lnTo>
                  <a:pt x="295528" y="215163"/>
                </a:lnTo>
                <a:lnTo>
                  <a:pt x="342603" y="228484"/>
                </a:lnTo>
                <a:lnTo>
                  <a:pt x="392430" y="240884"/>
                </a:lnTo>
                <a:lnTo>
                  <a:pt x="444858" y="252318"/>
                </a:lnTo>
                <a:lnTo>
                  <a:pt x="499739" y="262742"/>
                </a:lnTo>
                <a:lnTo>
                  <a:pt x="556921" y="272108"/>
                </a:lnTo>
                <a:lnTo>
                  <a:pt x="616254" y="280373"/>
                </a:lnTo>
                <a:lnTo>
                  <a:pt x="677589" y="287491"/>
                </a:lnTo>
                <a:lnTo>
                  <a:pt x="740773" y="293416"/>
                </a:lnTo>
                <a:lnTo>
                  <a:pt x="805659" y="298103"/>
                </a:lnTo>
                <a:lnTo>
                  <a:pt x="872094" y="301507"/>
                </a:lnTo>
                <a:lnTo>
                  <a:pt x="939929" y="303583"/>
                </a:lnTo>
                <a:lnTo>
                  <a:pt x="1009014" y="304285"/>
                </a:lnTo>
                <a:lnTo>
                  <a:pt x="939929" y="303583"/>
                </a:lnTo>
                <a:lnTo>
                  <a:pt x="872094" y="301507"/>
                </a:lnTo>
                <a:lnTo>
                  <a:pt x="805659" y="298103"/>
                </a:lnTo>
                <a:lnTo>
                  <a:pt x="740773" y="293416"/>
                </a:lnTo>
                <a:lnTo>
                  <a:pt x="677589" y="287491"/>
                </a:lnTo>
                <a:lnTo>
                  <a:pt x="616254" y="280373"/>
                </a:lnTo>
                <a:lnTo>
                  <a:pt x="556921" y="272108"/>
                </a:lnTo>
                <a:lnTo>
                  <a:pt x="499739" y="262741"/>
                </a:lnTo>
                <a:lnTo>
                  <a:pt x="444858" y="252318"/>
                </a:lnTo>
                <a:lnTo>
                  <a:pt x="392430" y="240883"/>
                </a:lnTo>
                <a:lnTo>
                  <a:pt x="342603" y="228483"/>
                </a:lnTo>
                <a:lnTo>
                  <a:pt x="295528" y="215161"/>
                </a:lnTo>
                <a:lnTo>
                  <a:pt x="251356" y="200965"/>
                </a:lnTo>
                <a:lnTo>
                  <a:pt x="210236" y="185938"/>
                </a:lnTo>
                <a:lnTo>
                  <a:pt x="172319" y="170127"/>
                </a:lnTo>
                <a:lnTo>
                  <a:pt x="137756" y="153577"/>
                </a:lnTo>
                <a:lnTo>
                  <a:pt x="79290" y="118439"/>
                </a:lnTo>
                <a:lnTo>
                  <a:pt x="36041" y="80887"/>
                </a:lnTo>
                <a:lnTo>
                  <a:pt x="9210" y="41284"/>
                </a:lnTo>
                <a:lnTo>
                  <a:pt x="2327" y="20827"/>
                </a:lnTo>
                <a:lnTo>
                  <a:pt x="0" y="0"/>
                </a:lnTo>
                <a:close/>
              </a:path>
              <a:path w="2018029" h="304800">
                <a:moveTo>
                  <a:pt x="2018028" y="0"/>
                </a:moveTo>
                <a:lnTo>
                  <a:pt x="2008812" y="41294"/>
                </a:lnTo>
                <a:lnTo>
                  <a:pt x="1981979" y="80895"/>
                </a:lnTo>
                <a:lnTo>
                  <a:pt x="1938729" y="118444"/>
                </a:lnTo>
                <a:lnTo>
                  <a:pt x="1880264" y="153580"/>
                </a:lnTo>
                <a:lnTo>
                  <a:pt x="1845701" y="170130"/>
                </a:lnTo>
                <a:lnTo>
                  <a:pt x="1807785" y="185941"/>
                </a:lnTo>
                <a:lnTo>
                  <a:pt x="1766666" y="200967"/>
                </a:lnTo>
                <a:lnTo>
                  <a:pt x="1722494" y="215163"/>
                </a:lnTo>
                <a:lnTo>
                  <a:pt x="1675420" y="228484"/>
                </a:lnTo>
                <a:lnTo>
                  <a:pt x="1625594" y="240884"/>
                </a:lnTo>
                <a:lnTo>
                  <a:pt x="1573166" y="252318"/>
                </a:lnTo>
                <a:lnTo>
                  <a:pt x="1518286" y="262742"/>
                </a:lnTo>
                <a:lnTo>
                  <a:pt x="1461104" y="272108"/>
                </a:lnTo>
                <a:lnTo>
                  <a:pt x="1401771" y="280373"/>
                </a:lnTo>
                <a:lnTo>
                  <a:pt x="1340438" y="287491"/>
                </a:lnTo>
                <a:lnTo>
                  <a:pt x="1277253" y="293416"/>
                </a:lnTo>
                <a:lnTo>
                  <a:pt x="1212369" y="298103"/>
                </a:lnTo>
                <a:lnTo>
                  <a:pt x="1145934" y="301507"/>
                </a:lnTo>
                <a:lnTo>
                  <a:pt x="1078098" y="303583"/>
                </a:lnTo>
                <a:lnTo>
                  <a:pt x="1009014" y="304285"/>
                </a:lnTo>
                <a:lnTo>
                  <a:pt x="1078099" y="303583"/>
                </a:lnTo>
                <a:lnTo>
                  <a:pt x="1145934" y="301507"/>
                </a:lnTo>
                <a:lnTo>
                  <a:pt x="1212369" y="298103"/>
                </a:lnTo>
                <a:lnTo>
                  <a:pt x="1277255" y="293416"/>
                </a:lnTo>
                <a:lnTo>
                  <a:pt x="1340440" y="287491"/>
                </a:lnTo>
                <a:lnTo>
                  <a:pt x="1401775" y="280373"/>
                </a:lnTo>
                <a:lnTo>
                  <a:pt x="1461108" y="272108"/>
                </a:lnTo>
                <a:lnTo>
                  <a:pt x="1518291" y="262741"/>
                </a:lnTo>
                <a:lnTo>
                  <a:pt x="1573172" y="252318"/>
                </a:lnTo>
                <a:lnTo>
                  <a:pt x="1625602" y="240883"/>
                </a:lnTo>
                <a:lnTo>
                  <a:pt x="1675429" y="228483"/>
                </a:lnTo>
                <a:lnTo>
                  <a:pt x="1722505" y="215161"/>
                </a:lnTo>
                <a:lnTo>
                  <a:pt x="1766678" y="200965"/>
                </a:lnTo>
                <a:lnTo>
                  <a:pt x="1807798" y="185938"/>
                </a:lnTo>
                <a:lnTo>
                  <a:pt x="1845715" y="170127"/>
                </a:lnTo>
                <a:lnTo>
                  <a:pt x="1880278" y="153577"/>
                </a:lnTo>
                <a:lnTo>
                  <a:pt x="1938744" y="118439"/>
                </a:lnTo>
                <a:lnTo>
                  <a:pt x="1981992" y="80887"/>
                </a:lnTo>
                <a:lnTo>
                  <a:pt x="2008821" y="41284"/>
                </a:lnTo>
                <a:lnTo>
                  <a:pt x="2015702" y="20827"/>
                </a:lnTo>
                <a:lnTo>
                  <a:pt x="2018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90951" y="6247091"/>
            <a:ext cx="1009015" cy="304800"/>
          </a:xfrm>
          <a:custGeom>
            <a:avLst/>
            <a:gdLst/>
            <a:ahLst/>
            <a:cxnLst/>
            <a:rect l="l" t="t" r="r" b="b"/>
            <a:pathLst>
              <a:path w="1009014" h="304800">
                <a:moveTo>
                  <a:pt x="1009014" y="304279"/>
                </a:moveTo>
                <a:lnTo>
                  <a:pt x="939930" y="303577"/>
                </a:lnTo>
                <a:lnTo>
                  <a:pt x="872095" y="301501"/>
                </a:lnTo>
                <a:lnTo>
                  <a:pt x="805659" y="298097"/>
                </a:lnTo>
                <a:lnTo>
                  <a:pt x="740774" y="293409"/>
                </a:lnTo>
                <a:lnTo>
                  <a:pt x="677589" y="287484"/>
                </a:lnTo>
                <a:lnTo>
                  <a:pt x="616255" y="280367"/>
                </a:lnTo>
                <a:lnTo>
                  <a:pt x="556922" y="272102"/>
                </a:lnTo>
                <a:lnTo>
                  <a:pt x="499740" y="262735"/>
                </a:lnTo>
                <a:lnTo>
                  <a:pt x="444859" y="252312"/>
                </a:lnTo>
                <a:lnTo>
                  <a:pt x="392430" y="240878"/>
                </a:lnTo>
                <a:lnTo>
                  <a:pt x="342603" y="228477"/>
                </a:lnTo>
                <a:lnTo>
                  <a:pt x="295529" y="215157"/>
                </a:lnTo>
                <a:lnTo>
                  <a:pt x="251356" y="200960"/>
                </a:lnTo>
                <a:lnTo>
                  <a:pt x="210237" y="185934"/>
                </a:lnTo>
                <a:lnTo>
                  <a:pt x="172320" y="170124"/>
                </a:lnTo>
                <a:lnTo>
                  <a:pt x="137757" y="153574"/>
                </a:lnTo>
                <a:lnTo>
                  <a:pt x="79291" y="118438"/>
                </a:lnTo>
                <a:lnTo>
                  <a:pt x="36042" y="80888"/>
                </a:lnTo>
                <a:lnTo>
                  <a:pt x="9210" y="41288"/>
                </a:lnTo>
                <a:lnTo>
                  <a:pt x="2327" y="20832"/>
                </a:lnTo>
                <a:lnTo>
                  <a:pt x="0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99966" y="6247085"/>
            <a:ext cx="1009015" cy="304800"/>
          </a:xfrm>
          <a:custGeom>
            <a:avLst/>
            <a:gdLst/>
            <a:ahLst/>
            <a:cxnLst/>
            <a:rect l="l" t="t" r="r" b="b"/>
            <a:pathLst>
              <a:path w="1009014" h="304800">
                <a:moveTo>
                  <a:pt x="1009014" y="0"/>
                </a:moveTo>
                <a:lnTo>
                  <a:pt x="999804" y="41294"/>
                </a:lnTo>
                <a:lnTo>
                  <a:pt x="972972" y="80895"/>
                </a:lnTo>
                <a:lnTo>
                  <a:pt x="929723" y="118444"/>
                </a:lnTo>
                <a:lnTo>
                  <a:pt x="871257" y="153580"/>
                </a:lnTo>
                <a:lnTo>
                  <a:pt x="836694" y="170130"/>
                </a:lnTo>
                <a:lnTo>
                  <a:pt x="798777" y="185941"/>
                </a:lnTo>
                <a:lnTo>
                  <a:pt x="757658" y="200967"/>
                </a:lnTo>
                <a:lnTo>
                  <a:pt x="713486" y="215163"/>
                </a:lnTo>
                <a:lnTo>
                  <a:pt x="666411" y="228484"/>
                </a:lnTo>
                <a:lnTo>
                  <a:pt x="616584" y="240884"/>
                </a:lnTo>
                <a:lnTo>
                  <a:pt x="564155" y="252318"/>
                </a:lnTo>
                <a:lnTo>
                  <a:pt x="509274" y="262742"/>
                </a:lnTo>
                <a:lnTo>
                  <a:pt x="452092" y="272108"/>
                </a:lnTo>
                <a:lnTo>
                  <a:pt x="392759" y="280373"/>
                </a:lnTo>
                <a:lnTo>
                  <a:pt x="331425" y="287491"/>
                </a:lnTo>
                <a:lnTo>
                  <a:pt x="268240" y="293416"/>
                </a:lnTo>
                <a:lnTo>
                  <a:pt x="203355" y="298103"/>
                </a:lnTo>
                <a:lnTo>
                  <a:pt x="136919" y="301507"/>
                </a:lnTo>
                <a:lnTo>
                  <a:pt x="69084" y="303583"/>
                </a:lnTo>
                <a:lnTo>
                  <a:pt x="0" y="304285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90950" y="5942801"/>
            <a:ext cx="2018030" cy="608965"/>
          </a:xfrm>
          <a:custGeom>
            <a:avLst/>
            <a:gdLst/>
            <a:ahLst/>
            <a:cxnLst/>
            <a:rect l="l" t="t" r="r" b="b"/>
            <a:pathLst>
              <a:path w="2018029" h="608965">
                <a:moveTo>
                  <a:pt x="1009014" y="0"/>
                </a:moveTo>
                <a:lnTo>
                  <a:pt x="939930" y="701"/>
                </a:lnTo>
                <a:lnTo>
                  <a:pt x="872095" y="2777"/>
                </a:lnTo>
                <a:lnTo>
                  <a:pt x="805659" y="6181"/>
                </a:lnTo>
                <a:lnTo>
                  <a:pt x="740774" y="10869"/>
                </a:lnTo>
                <a:lnTo>
                  <a:pt x="677589" y="16794"/>
                </a:lnTo>
                <a:lnTo>
                  <a:pt x="616255" y="23912"/>
                </a:lnTo>
                <a:lnTo>
                  <a:pt x="556922" y="32177"/>
                </a:lnTo>
                <a:lnTo>
                  <a:pt x="499740" y="41544"/>
                </a:lnTo>
                <a:lnTo>
                  <a:pt x="444859" y="51967"/>
                </a:lnTo>
                <a:lnTo>
                  <a:pt x="392430" y="63402"/>
                </a:lnTo>
                <a:lnTo>
                  <a:pt x="342603" y="75802"/>
                </a:lnTo>
                <a:lnTo>
                  <a:pt x="295528" y="89123"/>
                </a:lnTo>
                <a:lnTo>
                  <a:pt x="251356" y="103320"/>
                </a:lnTo>
                <a:lnTo>
                  <a:pt x="210237" y="118346"/>
                </a:lnTo>
                <a:lnTo>
                  <a:pt x="172320" y="134158"/>
                </a:lnTo>
                <a:lnTo>
                  <a:pt x="137757" y="150708"/>
                </a:lnTo>
                <a:lnTo>
                  <a:pt x="79291" y="185846"/>
                </a:lnTo>
                <a:lnTo>
                  <a:pt x="36042" y="223397"/>
                </a:lnTo>
                <a:lnTo>
                  <a:pt x="9210" y="263000"/>
                </a:lnTo>
                <a:lnTo>
                  <a:pt x="0" y="304291"/>
                </a:lnTo>
                <a:lnTo>
                  <a:pt x="2327" y="325124"/>
                </a:lnTo>
                <a:lnTo>
                  <a:pt x="20499" y="365614"/>
                </a:lnTo>
                <a:lnTo>
                  <a:pt x="55689" y="404234"/>
                </a:lnTo>
                <a:lnTo>
                  <a:pt x="106697" y="440622"/>
                </a:lnTo>
                <a:lnTo>
                  <a:pt x="172320" y="474416"/>
                </a:lnTo>
                <a:lnTo>
                  <a:pt x="210237" y="490226"/>
                </a:lnTo>
                <a:lnTo>
                  <a:pt x="251356" y="505252"/>
                </a:lnTo>
                <a:lnTo>
                  <a:pt x="295529" y="519449"/>
                </a:lnTo>
                <a:lnTo>
                  <a:pt x="342603" y="532769"/>
                </a:lnTo>
                <a:lnTo>
                  <a:pt x="392430" y="545170"/>
                </a:lnTo>
                <a:lnTo>
                  <a:pt x="444859" y="556604"/>
                </a:lnTo>
                <a:lnTo>
                  <a:pt x="499740" y="567027"/>
                </a:lnTo>
                <a:lnTo>
                  <a:pt x="556922" y="576394"/>
                </a:lnTo>
                <a:lnTo>
                  <a:pt x="616255" y="584659"/>
                </a:lnTo>
                <a:lnTo>
                  <a:pt x="677589" y="591776"/>
                </a:lnTo>
                <a:lnTo>
                  <a:pt x="740774" y="597701"/>
                </a:lnTo>
                <a:lnTo>
                  <a:pt x="805659" y="602389"/>
                </a:lnTo>
                <a:lnTo>
                  <a:pt x="872095" y="605793"/>
                </a:lnTo>
                <a:lnTo>
                  <a:pt x="939930" y="607869"/>
                </a:lnTo>
                <a:lnTo>
                  <a:pt x="1009014" y="608571"/>
                </a:lnTo>
                <a:lnTo>
                  <a:pt x="1078099" y="607869"/>
                </a:lnTo>
                <a:lnTo>
                  <a:pt x="1145934" y="605793"/>
                </a:lnTo>
                <a:lnTo>
                  <a:pt x="1212370" y="602389"/>
                </a:lnTo>
                <a:lnTo>
                  <a:pt x="1277255" y="597701"/>
                </a:lnTo>
                <a:lnTo>
                  <a:pt x="1340440" y="591776"/>
                </a:lnTo>
                <a:lnTo>
                  <a:pt x="1401774" y="584659"/>
                </a:lnTo>
                <a:lnTo>
                  <a:pt x="1461107" y="576394"/>
                </a:lnTo>
                <a:lnTo>
                  <a:pt x="1518289" y="567027"/>
                </a:lnTo>
                <a:lnTo>
                  <a:pt x="1573170" y="556604"/>
                </a:lnTo>
                <a:lnTo>
                  <a:pt x="1625599" y="545170"/>
                </a:lnTo>
                <a:lnTo>
                  <a:pt x="1675426" y="532769"/>
                </a:lnTo>
                <a:lnTo>
                  <a:pt x="1722501" y="519449"/>
                </a:lnTo>
                <a:lnTo>
                  <a:pt x="1766673" y="505252"/>
                </a:lnTo>
                <a:lnTo>
                  <a:pt x="1807792" y="490226"/>
                </a:lnTo>
                <a:lnTo>
                  <a:pt x="1845709" y="474416"/>
                </a:lnTo>
                <a:lnTo>
                  <a:pt x="1880272" y="457866"/>
                </a:lnTo>
                <a:lnTo>
                  <a:pt x="1938738" y="422730"/>
                </a:lnTo>
                <a:lnTo>
                  <a:pt x="1981987" y="385180"/>
                </a:lnTo>
                <a:lnTo>
                  <a:pt x="2008819" y="345580"/>
                </a:lnTo>
                <a:lnTo>
                  <a:pt x="2018029" y="304291"/>
                </a:lnTo>
                <a:lnTo>
                  <a:pt x="2015702" y="283457"/>
                </a:lnTo>
                <a:lnTo>
                  <a:pt x="1997530" y="242965"/>
                </a:lnTo>
                <a:lnTo>
                  <a:pt x="1962340" y="204343"/>
                </a:lnTo>
                <a:lnTo>
                  <a:pt x="1911332" y="167953"/>
                </a:lnTo>
                <a:lnTo>
                  <a:pt x="1845709" y="134158"/>
                </a:lnTo>
                <a:lnTo>
                  <a:pt x="1807792" y="118346"/>
                </a:lnTo>
                <a:lnTo>
                  <a:pt x="1766673" y="103320"/>
                </a:lnTo>
                <a:lnTo>
                  <a:pt x="1722501" y="89123"/>
                </a:lnTo>
                <a:lnTo>
                  <a:pt x="1675426" y="75802"/>
                </a:lnTo>
                <a:lnTo>
                  <a:pt x="1625599" y="63402"/>
                </a:lnTo>
                <a:lnTo>
                  <a:pt x="1573170" y="51967"/>
                </a:lnTo>
                <a:lnTo>
                  <a:pt x="1518289" y="41544"/>
                </a:lnTo>
                <a:lnTo>
                  <a:pt x="1461107" y="32177"/>
                </a:lnTo>
                <a:lnTo>
                  <a:pt x="1401774" y="23912"/>
                </a:lnTo>
                <a:lnTo>
                  <a:pt x="1340440" y="16794"/>
                </a:lnTo>
                <a:lnTo>
                  <a:pt x="1277255" y="10869"/>
                </a:lnTo>
                <a:lnTo>
                  <a:pt x="1212370" y="6181"/>
                </a:lnTo>
                <a:lnTo>
                  <a:pt x="1145934" y="2777"/>
                </a:lnTo>
                <a:lnTo>
                  <a:pt x="1078099" y="701"/>
                </a:lnTo>
                <a:lnTo>
                  <a:pt x="1009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90950" y="5942801"/>
            <a:ext cx="2018030" cy="608965"/>
          </a:xfrm>
          <a:custGeom>
            <a:avLst/>
            <a:gdLst/>
            <a:ahLst/>
            <a:cxnLst/>
            <a:rect l="l" t="t" r="r" b="b"/>
            <a:pathLst>
              <a:path w="2018029" h="608965">
                <a:moveTo>
                  <a:pt x="0" y="304291"/>
                </a:moveTo>
                <a:lnTo>
                  <a:pt x="9210" y="263000"/>
                </a:lnTo>
                <a:lnTo>
                  <a:pt x="36042" y="223397"/>
                </a:lnTo>
                <a:lnTo>
                  <a:pt x="79291" y="185846"/>
                </a:lnTo>
                <a:lnTo>
                  <a:pt x="137757" y="150708"/>
                </a:lnTo>
                <a:lnTo>
                  <a:pt x="172320" y="134158"/>
                </a:lnTo>
                <a:lnTo>
                  <a:pt x="210237" y="118346"/>
                </a:lnTo>
                <a:lnTo>
                  <a:pt x="251356" y="103320"/>
                </a:lnTo>
                <a:lnTo>
                  <a:pt x="295528" y="89123"/>
                </a:lnTo>
                <a:lnTo>
                  <a:pt x="342603" y="75802"/>
                </a:lnTo>
                <a:lnTo>
                  <a:pt x="392430" y="63402"/>
                </a:lnTo>
                <a:lnTo>
                  <a:pt x="444859" y="51967"/>
                </a:lnTo>
                <a:lnTo>
                  <a:pt x="499740" y="41544"/>
                </a:lnTo>
                <a:lnTo>
                  <a:pt x="556922" y="32177"/>
                </a:lnTo>
                <a:lnTo>
                  <a:pt x="616255" y="23912"/>
                </a:lnTo>
                <a:lnTo>
                  <a:pt x="677589" y="16794"/>
                </a:lnTo>
                <a:lnTo>
                  <a:pt x="740774" y="10869"/>
                </a:lnTo>
                <a:lnTo>
                  <a:pt x="805659" y="6181"/>
                </a:lnTo>
                <a:lnTo>
                  <a:pt x="872095" y="2777"/>
                </a:lnTo>
                <a:lnTo>
                  <a:pt x="939930" y="701"/>
                </a:lnTo>
                <a:lnTo>
                  <a:pt x="1009014" y="0"/>
                </a:lnTo>
                <a:lnTo>
                  <a:pt x="1078099" y="701"/>
                </a:lnTo>
                <a:lnTo>
                  <a:pt x="1145934" y="2777"/>
                </a:lnTo>
                <a:lnTo>
                  <a:pt x="1212370" y="6181"/>
                </a:lnTo>
                <a:lnTo>
                  <a:pt x="1277255" y="10869"/>
                </a:lnTo>
                <a:lnTo>
                  <a:pt x="1340440" y="16794"/>
                </a:lnTo>
                <a:lnTo>
                  <a:pt x="1401774" y="23912"/>
                </a:lnTo>
                <a:lnTo>
                  <a:pt x="1461107" y="32177"/>
                </a:lnTo>
                <a:lnTo>
                  <a:pt x="1518289" y="41544"/>
                </a:lnTo>
                <a:lnTo>
                  <a:pt x="1573170" y="51967"/>
                </a:lnTo>
                <a:lnTo>
                  <a:pt x="1625599" y="63402"/>
                </a:lnTo>
                <a:lnTo>
                  <a:pt x="1675426" y="75802"/>
                </a:lnTo>
                <a:lnTo>
                  <a:pt x="1722501" y="89123"/>
                </a:lnTo>
                <a:lnTo>
                  <a:pt x="1766673" y="103320"/>
                </a:lnTo>
                <a:lnTo>
                  <a:pt x="1807792" y="118346"/>
                </a:lnTo>
                <a:lnTo>
                  <a:pt x="1845709" y="134158"/>
                </a:lnTo>
                <a:lnTo>
                  <a:pt x="1880272" y="150708"/>
                </a:lnTo>
                <a:lnTo>
                  <a:pt x="1938738" y="185846"/>
                </a:lnTo>
                <a:lnTo>
                  <a:pt x="1981987" y="223397"/>
                </a:lnTo>
                <a:lnTo>
                  <a:pt x="2008819" y="263000"/>
                </a:lnTo>
                <a:lnTo>
                  <a:pt x="2018029" y="304291"/>
                </a:lnTo>
                <a:lnTo>
                  <a:pt x="2015702" y="325124"/>
                </a:lnTo>
                <a:lnTo>
                  <a:pt x="1997530" y="365614"/>
                </a:lnTo>
                <a:lnTo>
                  <a:pt x="1962340" y="404234"/>
                </a:lnTo>
                <a:lnTo>
                  <a:pt x="1911332" y="440622"/>
                </a:lnTo>
                <a:lnTo>
                  <a:pt x="1845709" y="474416"/>
                </a:lnTo>
                <a:lnTo>
                  <a:pt x="1807792" y="490226"/>
                </a:lnTo>
                <a:lnTo>
                  <a:pt x="1766673" y="505252"/>
                </a:lnTo>
                <a:lnTo>
                  <a:pt x="1722501" y="519449"/>
                </a:lnTo>
                <a:lnTo>
                  <a:pt x="1675426" y="532769"/>
                </a:lnTo>
                <a:lnTo>
                  <a:pt x="1625599" y="545170"/>
                </a:lnTo>
                <a:lnTo>
                  <a:pt x="1573170" y="556604"/>
                </a:lnTo>
                <a:lnTo>
                  <a:pt x="1518289" y="567027"/>
                </a:lnTo>
                <a:lnTo>
                  <a:pt x="1461107" y="576394"/>
                </a:lnTo>
                <a:lnTo>
                  <a:pt x="1401774" y="584659"/>
                </a:lnTo>
                <a:lnTo>
                  <a:pt x="1340440" y="591776"/>
                </a:lnTo>
                <a:lnTo>
                  <a:pt x="1277255" y="597701"/>
                </a:lnTo>
                <a:lnTo>
                  <a:pt x="1212370" y="602389"/>
                </a:lnTo>
                <a:lnTo>
                  <a:pt x="1145934" y="605793"/>
                </a:lnTo>
                <a:lnTo>
                  <a:pt x="1078099" y="607869"/>
                </a:lnTo>
                <a:lnTo>
                  <a:pt x="1009014" y="608571"/>
                </a:lnTo>
                <a:lnTo>
                  <a:pt x="939930" y="607869"/>
                </a:lnTo>
                <a:lnTo>
                  <a:pt x="872095" y="605793"/>
                </a:lnTo>
                <a:lnTo>
                  <a:pt x="805659" y="602389"/>
                </a:lnTo>
                <a:lnTo>
                  <a:pt x="740774" y="597701"/>
                </a:lnTo>
                <a:lnTo>
                  <a:pt x="677589" y="591776"/>
                </a:lnTo>
                <a:lnTo>
                  <a:pt x="616255" y="584659"/>
                </a:lnTo>
                <a:lnTo>
                  <a:pt x="556922" y="576394"/>
                </a:lnTo>
                <a:lnTo>
                  <a:pt x="499740" y="567027"/>
                </a:lnTo>
                <a:lnTo>
                  <a:pt x="444859" y="556604"/>
                </a:lnTo>
                <a:lnTo>
                  <a:pt x="392430" y="545170"/>
                </a:lnTo>
                <a:lnTo>
                  <a:pt x="342603" y="532769"/>
                </a:lnTo>
                <a:lnTo>
                  <a:pt x="295529" y="519449"/>
                </a:lnTo>
                <a:lnTo>
                  <a:pt x="251356" y="505252"/>
                </a:lnTo>
                <a:lnTo>
                  <a:pt x="210237" y="490226"/>
                </a:lnTo>
                <a:lnTo>
                  <a:pt x="172320" y="474416"/>
                </a:lnTo>
                <a:lnTo>
                  <a:pt x="137757" y="457866"/>
                </a:lnTo>
                <a:lnTo>
                  <a:pt x="79291" y="422730"/>
                </a:lnTo>
                <a:lnTo>
                  <a:pt x="36042" y="385180"/>
                </a:lnTo>
                <a:lnTo>
                  <a:pt x="9210" y="345580"/>
                </a:lnTo>
                <a:lnTo>
                  <a:pt x="0" y="304291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275836" y="5967983"/>
            <a:ext cx="1048385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b="1" dirty="0">
                <a:latin typeface="Trebuchet MS"/>
                <a:cs typeface="Trebuchet MS"/>
              </a:rPr>
              <a:t>Traitement</a:t>
            </a:r>
            <a:r>
              <a:rPr sz="1200" b="1" spc="-105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de  </a:t>
            </a:r>
            <a:r>
              <a:rPr sz="1200" b="1" spc="-5" dirty="0">
                <a:latin typeface="Trebuchet MS"/>
                <a:cs typeface="Trebuchet MS"/>
              </a:rPr>
              <a:t>maintenance  </a:t>
            </a:r>
            <a:r>
              <a:rPr sz="1200" b="1" u="sng" spc="5" dirty="0">
                <a:solidFill>
                  <a:srgbClr val="FF8118"/>
                </a:solidFill>
                <a:latin typeface="Trebuchet MS"/>
                <a:cs typeface="Trebuchet MS"/>
              </a:rPr>
              <a:t>Page</a:t>
            </a:r>
            <a:r>
              <a:rPr sz="1200" b="1" u="sng" spc="-120" dirty="0">
                <a:solidFill>
                  <a:srgbClr val="FF8118"/>
                </a:solidFill>
                <a:latin typeface="Trebuchet MS"/>
                <a:cs typeface="Trebuchet MS"/>
              </a:rPr>
              <a:t> </a:t>
            </a:r>
            <a:r>
              <a:rPr sz="1200" b="1" u="sng" spc="-45" dirty="0">
                <a:solidFill>
                  <a:srgbClr val="FF8118"/>
                </a:solidFill>
                <a:latin typeface="Trebuchet MS"/>
                <a:cs typeface="Trebuchet MS"/>
              </a:rPr>
              <a:t>31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398846" y="5945467"/>
            <a:ext cx="271830" cy="212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77846" y="5615266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508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8501253" y="5027435"/>
            <a:ext cx="2308860" cy="757259"/>
          </a:xfrm>
          <a:prstGeom prst="rect">
            <a:avLst/>
          </a:prstGeom>
          <a:ln w="15875">
            <a:solidFill>
              <a:srgbClr val="48237C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84455" marR="181610">
              <a:spcBef>
                <a:spcPts val="145"/>
              </a:spcBef>
            </a:pPr>
            <a:r>
              <a:rPr sz="1200" spc="55" dirty="0">
                <a:solidFill>
                  <a:srgbClr val="48237C"/>
                </a:solidFill>
                <a:latin typeface="Trebuchet MS"/>
                <a:cs typeface="Trebuchet MS"/>
              </a:rPr>
              <a:t>* </a:t>
            </a:r>
            <a:r>
              <a:rPr sz="1200" spc="-75" dirty="0">
                <a:solidFill>
                  <a:srgbClr val="48237C"/>
                </a:solidFill>
                <a:latin typeface="Trebuchet MS"/>
                <a:cs typeface="Trebuchet MS"/>
              </a:rPr>
              <a:t>La </a:t>
            </a:r>
            <a:r>
              <a:rPr sz="1200" spc="-40" dirty="0">
                <a:solidFill>
                  <a:srgbClr val="48237C"/>
                </a:solidFill>
                <a:latin typeface="Trebuchet MS"/>
                <a:cs typeface="Trebuchet MS"/>
              </a:rPr>
              <a:t>dose </a:t>
            </a:r>
            <a:r>
              <a:rPr sz="1200" spc="-70" dirty="0">
                <a:solidFill>
                  <a:srgbClr val="48237C"/>
                </a:solidFill>
                <a:latin typeface="Trebuchet MS"/>
                <a:cs typeface="Trebuchet MS"/>
              </a:rPr>
              <a:t>de carboplatine </a:t>
            </a:r>
            <a:r>
              <a:rPr sz="1200" spc="-50" dirty="0">
                <a:solidFill>
                  <a:srgbClr val="48237C"/>
                </a:solidFill>
                <a:latin typeface="Trebuchet MS"/>
                <a:cs typeface="Trebuchet MS"/>
              </a:rPr>
              <a:t>doit  </a:t>
            </a:r>
            <a:r>
              <a:rPr sz="1200" spc="-65" dirty="0">
                <a:solidFill>
                  <a:srgbClr val="48237C"/>
                </a:solidFill>
                <a:latin typeface="Trebuchet MS"/>
                <a:cs typeface="Trebuchet MS"/>
              </a:rPr>
              <a:t>être </a:t>
            </a:r>
            <a:r>
              <a:rPr sz="1200" spc="-80" dirty="0">
                <a:solidFill>
                  <a:srgbClr val="48237C"/>
                </a:solidFill>
                <a:latin typeface="Trebuchet MS"/>
                <a:cs typeface="Trebuchet MS"/>
              </a:rPr>
              <a:t>plafonnée </a:t>
            </a:r>
            <a:r>
              <a:rPr sz="1200" spc="-45" dirty="0">
                <a:solidFill>
                  <a:srgbClr val="48237C"/>
                </a:solidFill>
                <a:latin typeface="Trebuchet MS"/>
                <a:cs typeface="Trebuchet MS"/>
              </a:rPr>
              <a:t>(400 </a:t>
            </a:r>
            <a:r>
              <a:rPr sz="1200" spc="-125" dirty="0">
                <a:solidFill>
                  <a:srgbClr val="48237C"/>
                </a:solidFill>
                <a:latin typeface="Trebuchet MS"/>
                <a:cs typeface="Trebuchet MS"/>
              </a:rPr>
              <a:t>mg/m²) </a:t>
            </a:r>
            <a:r>
              <a:rPr sz="1200" spc="-70" dirty="0">
                <a:solidFill>
                  <a:srgbClr val="48237C"/>
                </a:solidFill>
                <a:latin typeface="Trebuchet MS"/>
                <a:cs typeface="Trebuchet MS"/>
              </a:rPr>
              <a:t>chez  </a:t>
            </a:r>
            <a:r>
              <a:rPr sz="1200" spc="-75" dirty="0">
                <a:solidFill>
                  <a:srgbClr val="48237C"/>
                </a:solidFill>
                <a:latin typeface="Trebuchet MS"/>
                <a:cs typeface="Trebuchet MS"/>
              </a:rPr>
              <a:t>les patients </a:t>
            </a:r>
            <a:r>
              <a:rPr sz="1200" spc="-80" dirty="0">
                <a:solidFill>
                  <a:srgbClr val="48237C"/>
                </a:solidFill>
                <a:latin typeface="Trebuchet MS"/>
                <a:cs typeface="Trebuchet MS"/>
              </a:rPr>
              <a:t>âgés </a:t>
            </a:r>
            <a:r>
              <a:rPr sz="1200" spc="-100" dirty="0">
                <a:solidFill>
                  <a:srgbClr val="48237C"/>
                </a:solidFill>
                <a:latin typeface="Trebuchet MS"/>
                <a:cs typeface="Trebuchet MS"/>
              </a:rPr>
              <a:t>et/ou </a:t>
            </a:r>
            <a:r>
              <a:rPr sz="1200" spc="-60" dirty="0">
                <a:solidFill>
                  <a:srgbClr val="48237C"/>
                </a:solidFill>
                <a:latin typeface="Trebuchet MS"/>
                <a:cs typeface="Trebuchet MS"/>
              </a:rPr>
              <a:t>dénutris  </a:t>
            </a:r>
            <a:r>
              <a:rPr sz="1200" spc="-25" dirty="0">
                <a:solidFill>
                  <a:srgbClr val="48237C"/>
                </a:solidFill>
                <a:latin typeface="Trebuchet MS"/>
                <a:cs typeface="Trebuchet MS"/>
              </a:rPr>
              <a:t>pour </a:t>
            </a:r>
            <a:r>
              <a:rPr sz="1200" spc="-60" dirty="0">
                <a:solidFill>
                  <a:srgbClr val="48237C"/>
                </a:solidFill>
                <a:latin typeface="Trebuchet MS"/>
                <a:cs typeface="Trebuchet MS"/>
              </a:rPr>
              <a:t>réduite </a:t>
            </a:r>
            <a:r>
              <a:rPr sz="1200" spc="-105" dirty="0">
                <a:solidFill>
                  <a:srgbClr val="48237C"/>
                </a:solidFill>
                <a:latin typeface="Trebuchet MS"/>
                <a:cs typeface="Trebuchet MS"/>
              </a:rPr>
              <a:t>la</a:t>
            </a:r>
            <a:r>
              <a:rPr sz="1200" spc="-40" dirty="0">
                <a:solidFill>
                  <a:srgbClr val="48237C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48237C"/>
                </a:solidFill>
                <a:latin typeface="Trebuchet MS"/>
                <a:cs typeface="Trebuchet MS"/>
              </a:rPr>
              <a:t>toxicité.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792978" y="1304164"/>
            <a:ext cx="76200" cy="233045"/>
          </a:xfrm>
          <a:custGeom>
            <a:avLst/>
            <a:gdLst/>
            <a:ahLst/>
            <a:cxnLst/>
            <a:rect l="l" t="t" r="r" b="b"/>
            <a:pathLst>
              <a:path w="76200" h="233044">
                <a:moveTo>
                  <a:pt x="33400" y="156337"/>
                </a:moveTo>
                <a:lnTo>
                  <a:pt x="0" y="156337"/>
                </a:lnTo>
                <a:lnTo>
                  <a:pt x="38100" y="232537"/>
                </a:lnTo>
                <a:lnTo>
                  <a:pt x="69850" y="169037"/>
                </a:lnTo>
                <a:lnTo>
                  <a:pt x="33400" y="169037"/>
                </a:lnTo>
                <a:lnTo>
                  <a:pt x="33400" y="156337"/>
                </a:lnTo>
                <a:close/>
              </a:path>
              <a:path w="76200" h="233044">
                <a:moveTo>
                  <a:pt x="42925" y="0"/>
                </a:moveTo>
                <a:lnTo>
                  <a:pt x="33400" y="0"/>
                </a:lnTo>
                <a:lnTo>
                  <a:pt x="33400" y="169037"/>
                </a:lnTo>
                <a:lnTo>
                  <a:pt x="42925" y="169037"/>
                </a:lnTo>
                <a:lnTo>
                  <a:pt x="42925" y="0"/>
                </a:lnTo>
                <a:close/>
              </a:path>
              <a:path w="76200" h="233044">
                <a:moveTo>
                  <a:pt x="76200" y="156337"/>
                </a:moveTo>
                <a:lnTo>
                  <a:pt x="42925" y="156337"/>
                </a:lnTo>
                <a:lnTo>
                  <a:pt x="42925" y="169037"/>
                </a:lnTo>
                <a:lnTo>
                  <a:pt x="69850" y="169037"/>
                </a:lnTo>
                <a:lnTo>
                  <a:pt x="76200" y="1563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23766" y="2060829"/>
            <a:ext cx="4392930" cy="0"/>
          </a:xfrm>
          <a:custGeom>
            <a:avLst/>
            <a:gdLst/>
            <a:ahLst/>
            <a:cxnLst/>
            <a:rect l="l" t="t" r="r" b="b"/>
            <a:pathLst>
              <a:path w="4392930">
                <a:moveTo>
                  <a:pt x="0" y="0"/>
                </a:moveTo>
                <a:lnTo>
                  <a:pt x="4392549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85666" y="2060829"/>
            <a:ext cx="76200" cy="193040"/>
          </a:xfrm>
          <a:custGeom>
            <a:avLst/>
            <a:gdLst/>
            <a:ahLst/>
            <a:cxnLst/>
            <a:rect l="l" t="t" r="r" b="b"/>
            <a:pathLst>
              <a:path w="76200" h="193039">
                <a:moveTo>
                  <a:pt x="33400" y="116840"/>
                </a:moveTo>
                <a:lnTo>
                  <a:pt x="0" y="116840"/>
                </a:lnTo>
                <a:lnTo>
                  <a:pt x="38100" y="193040"/>
                </a:lnTo>
                <a:lnTo>
                  <a:pt x="69850" y="129540"/>
                </a:lnTo>
                <a:lnTo>
                  <a:pt x="33400" y="129540"/>
                </a:lnTo>
                <a:lnTo>
                  <a:pt x="33400" y="116840"/>
                </a:lnTo>
                <a:close/>
              </a:path>
              <a:path w="76200" h="193039">
                <a:moveTo>
                  <a:pt x="42925" y="0"/>
                </a:moveTo>
                <a:lnTo>
                  <a:pt x="33400" y="0"/>
                </a:lnTo>
                <a:lnTo>
                  <a:pt x="33400" y="129540"/>
                </a:lnTo>
                <a:lnTo>
                  <a:pt x="42925" y="129540"/>
                </a:lnTo>
                <a:lnTo>
                  <a:pt x="42925" y="0"/>
                </a:lnTo>
                <a:close/>
              </a:path>
              <a:path w="76200" h="193039">
                <a:moveTo>
                  <a:pt x="76200" y="116840"/>
                </a:moveTo>
                <a:lnTo>
                  <a:pt x="42925" y="116840"/>
                </a:lnTo>
                <a:lnTo>
                  <a:pt x="42925" y="129540"/>
                </a:lnTo>
                <a:lnTo>
                  <a:pt x="69850" y="129540"/>
                </a:lnTo>
                <a:lnTo>
                  <a:pt x="76200" y="1168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78215" y="2060829"/>
            <a:ext cx="76200" cy="193040"/>
          </a:xfrm>
          <a:custGeom>
            <a:avLst/>
            <a:gdLst/>
            <a:ahLst/>
            <a:cxnLst/>
            <a:rect l="l" t="t" r="r" b="b"/>
            <a:pathLst>
              <a:path w="76200" h="193039">
                <a:moveTo>
                  <a:pt x="33274" y="116840"/>
                </a:moveTo>
                <a:lnTo>
                  <a:pt x="0" y="116840"/>
                </a:lnTo>
                <a:lnTo>
                  <a:pt x="38100" y="193040"/>
                </a:lnTo>
                <a:lnTo>
                  <a:pt x="69850" y="129540"/>
                </a:lnTo>
                <a:lnTo>
                  <a:pt x="33274" y="129540"/>
                </a:lnTo>
                <a:lnTo>
                  <a:pt x="33274" y="116840"/>
                </a:lnTo>
                <a:close/>
              </a:path>
              <a:path w="76200" h="193039">
                <a:moveTo>
                  <a:pt x="42799" y="0"/>
                </a:moveTo>
                <a:lnTo>
                  <a:pt x="33274" y="0"/>
                </a:lnTo>
                <a:lnTo>
                  <a:pt x="33274" y="129540"/>
                </a:lnTo>
                <a:lnTo>
                  <a:pt x="42799" y="129540"/>
                </a:lnTo>
                <a:lnTo>
                  <a:pt x="42799" y="0"/>
                </a:lnTo>
                <a:close/>
              </a:path>
              <a:path w="76200" h="193039">
                <a:moveTo>
                  <a:pt x="76200" y="116840"/>
                </a:moveTo>
                <a:lnTo>
                  <a:pt x="42799" y="116840"/>
                </a:lnTo>
                <a:lnTo>
                  <a:pt x="42799" y="129540"/>
                </a:lnTo>
                <a:lnTo>
                  <a:pt x="69850" y="129540"/>
                </a:lnTo>
                <a:lnTo>
                  <a:pt x="76200" y="1168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31078" y="1896746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0"/>
                </a:moveTo>
                <a:lnTo>
                  <a:pt x="0" y="164083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85666" y="2613914"/>
            <a:ext cx="76200" cy="275590"/>
          </a:xfrm>
          <a:custGeom>
            <a:avLst/>
            <a:gdLst/>
            <a:ahLst/>
            <a:cxnLst/>
            <a:rect l="l" t="t" r="r" b="b"/>
            <a:pathLst>
              <a:path w="76200" h="275589">
                <a:moveTo>
                  <a:pt x="33400" y="199389"/>
                </a:moveTo>
                <a:lnTo>
                  <a:pt x="0" y="199389"/>
                </a:lnTo>
                <a:lnTo>
                  <a:pt x="38100" y="275589"/>
                </a:lnTo>
                <a:lnTo>
                  <a:pt x="69850" y="212089"/>
                </a:lnTo>
                <a:lnTo>
                  <a:pt x="33400" y="212089"/>
                </a:lnTo>
                <a:lnTo>
                  <a:pt x="33400" y="199389"/>
                </a:lnTo>
                <a:close/>
              </a:path>
              <a:path w="76200" h="275589">
                <a:moveTo>
                  <a:pt x="42925" y="0"/>
                </a:moveTo>
                <a:lnTo>
                  <a:pt x="33400" y="0"/>
                </a:lnTo>
                <a:lnTo>
                  <a:pt x="33400" y="212089"/>
                </a:lnTo>
                <a:lnTo>
                  <a:pt x="42925" y="212089"/>
                </a:lnTo>
                <a:lnTo>
                  <a:pt x="42925" y="0"/>
                </a:lnTo>
                <a:close/>
              </a:path>
              <a:path w="76200" h="275589">
                <a:moveTo>
                  <a:pt x="76200" y="199389"/>
                </a:moveTo>
                <a:lnTo>
                  <a:pt x="42925" y="199389"/>
                </a:lnTo>
                <a:lnTo>
                  <a:pt x="42925" y="212089"/>
                </a:lnTo>
                <a:lnTo>
                  <a:pt x="69850" y="212089"/>
                </a:lnTo>
                <a:lnTo>
                  <a:pt x="76200" y="19938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7410070" y="1842390"/>
            <a:ext cx="2038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-35" dirty="0">
                <a:solidFill>
                  <a:srgbClr val="7E7E7E"/>
                </a:solidFill>
                <a:latin typeface="Trebuchet MS"/>
                <a:cs typeface="Trebuchet MS"/>
              </a:rPr>
              <a:t>oui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>
            <a:spLocks noGrp="1"/>
          </p:cNvSpPr>
          <p:nvPr>
            <p:ph type="ftr" sz="quarter" idx="5"/>
          </p:nvPr>
        </p:nvSpPr>
        <p:spPr>
          <a:xfrm rot="10800000" flipV="1">
            <a:off x="6634824" y="6305139"/>
            <a:ext cx="4850612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/>
              <a:t>RIR </a:t>
            </a:r>
            <a:r>
              <a:rPr spc="-70" dirty="0"/>
              <a:t>en </a:t>
            </a:r>
            <a:r>
              <a:rPr spc="-50" dirty="0"/>
              <a:t>oncologie </a:t>
            </a:r>
            <a:r>
              <a:rPr spc="-65" dirty="0"/>
              <a:t>thoracique </a:t>
            </a:r>
            <a:r>
              <a:rPr spc="30" dirty="0"/>
              <a:t>©</a:t>
            </a:r>
            <a:r>
              <a:rPr spc="45" dirty="0"/>
              <a:t> </a:t>
            </a:r>
            <a:r>
              <a:rPr spc="-30" dirty="0"/>
              <a:t>2014</a:t>
            </a:r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xfrm>
            <a:off x="1674813" y="886988"/>
            <a:ext cx="779767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>
              <a:lnSpc>
                <a:spcPts val="1300"/>
              </a:lnSpc>
            </a:pPr>
            <a:fld id="{81D60167-4931-47E6-BA6A-407CBD079E47}" type="slidenum">
              <a:rPr spc="-30" dirty="0"/>
              <a:pPr marL="25400">
                <a:lnSpc>
                  <a:spcPts val="1300"/>
                </a:lnSpc>
              </a:pPr>
              <a:t>4</a:t>
            </a:fld>
            <a:endParaRPr spc="-30" dirty="0"/>
          </a:p>
        </p:txBody>
      </p:sp>
      <p:sp>
        <p:nvSpPr>
          <p:cNvPr id="93" name="object 93"/>
          <p:cNvSpPr txBox="1"/>
          <p:nvPr/>
        </p:nvSpPr>
        <p:spPr>
          <a:xfrm>
            <a:off x="4298695" y="1842390"/>
            <a:ext cx="24320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-30" dirty="0">
                <a:solidFill>
                  <a:srgbClr val="7E7E7E"/>
                </a:solidFill>
                <a:latin typeface="Trebuchet MS"/>
                <a:cs typeface="Trebuchet MS"/>
              </a:rPr>
              <a:t>non</a:t>
            </a:r>
            <a:endParaRPr sz="11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603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2843" y="155321"/>
            <a:ext cx="338772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 spc="30" dirty="0">
                <a:solidFill>
                  <a:srgbClr val="464A78"/>
                </a:solidFill>
                <a:latin typeface="Trebuchet MS"/>
                <a:cs typeface="Trebuchet MS"/>
              </a:rPr>
              <a:t>Cancer</a:t>
            </a:r>
            <a:r>
              <a:rPr sz="1400" b="1" spc="-290" dirty="0">
                <a:solidFill>
                  <a:srgbClr val="464A78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64A78"/>
                </a:solidFill>
                <a:latin typeface="Trebuchet MS"/>
                <a:cs typeface="Trebuchet MS"/>
              </a:rPr>
              <a:t>bronchique </a:t>
            </a:r>
            <a:r>
              <a:rPr sz="1400" b="1" spc="5" dirty="0">
                <a:solidFill>
                  <a:srgbClr val="464A78"/>
                </a:solidFill>
                <a:latin typeface="Trebuchet MS"/>
                <a:cs typeface="Trebuchet MS"/>
              </a:rPr>
              <a:t>non </a:t>
            </a:r>
            <a:r>
              <a:rPr sz="1400" b="1" spc="-5" dirty="0">
                <a:solidFill>
                  <a:srgbClr val="464A78"/>
                </a:solidFill>
                <a:latin typeface="Trebuchet MS"/>
                <a:cs typeface="Trebuchet MS"/>
              </a:rPr>
              <a:t>à </a:t>
            </a:r>
            <a:r>
              <a:rPr sz="1400" b="1" spc="-15" dirty="0">
                <a:solidFill>
                  <a:srgbClr val="464A78"/>
                </a:solidFill>
                <a:latin typeface="Trebuchet MS"/>
                <a:cs typeface="Trebuchet MS"/>
              </a:rPr>
              <a:t>petites </a:t>
            </a:r>
            <a:r>
              <a:rPr sz="1400" b="1" spc="-25" dirty="0">
                <a:solidFill>
                  <a:srgbClr val="464A78"/>
                </a:solidFill>
                <a:latin typeface="Trebuchet MS"/>
                <a:cs typeface="Trebuchet MS"/>
              </a:rPr>
              <a:t>cellules</a:t>
            </a:r>
            <a:endParaRPr sz="1400">
              <a:latin typeface="Trebuchet MS"/>
              <a:cs typeface="Trebuchet MS"/>
            </a:endParaRPr>
          </a:p>
          <a:p>
            <a:pPr marL="1449705">
              <a:spcBef>
                <a:spcPts val="15"/>
              </a:spcBef>
            </a:pPr>
            <a:r>
              <a:rPr sz="1000" spc="-40" dirty="0">
                <a:solidFill>
                  <a:srgbClr val="464A78"/>
                </a:solidFill>
                <a:latin typeface="Trebuchet MS"/>
                <a:cs typeface="Trebuchet MS"/>
              </a:rPr>
              <a:t>version </a:t>
            </a:r>
            <a:r>
              <a:rPr sz="1000" spc="-80" dirty="0">
                <a:solidFill>
                  <a:srgbClr val="464A78"/>
                </a:solidFill>
                <a:latin typeface="Trebuchet MS"/>
                <a:cs typeface="Trebuchet MS"/>
              </a:rPr>
              <a:t>validée le </a:t>
            </a:r>
            <a:r>
              <a:rPr sz="1000" spc="-25" dirty="0">
                <a:solidFill>
                  <a:srgbClr val="464A78"/>
                </a:solidFill>
                <a:latin typeface="Trebuchet MS"/>
                <a:cs typeface="Trebuchet MS"/>
              </a:rPr>
              <a:t>11 </a:t>
            </a:r>
            <a:r>
              <a:rPr sz="1000" spc="-55" dirty="0">
                <a:solidFill>
                  <a:srgbClr val="464A78"/>
                </a:solidFill>
                <a:latin typeface="Trebuchet MS"/>
                <a:cs typeface="Trebuchet MS"/>
              </a:rPr>
              <a:t>septembre</a:t>
            </a:r>
            <a:r>
              <a:rPr sz="1000" spc="170" dirty="0">
                <a:solidFill>
                  <a:srgbClr val="464A78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464A78"/>
                </a:solidFill>
                <a:latin typeface="Trebuchet MS"/>
                <a:cs typeface="Trebuchet MS"/>
              </a:rPr>
              <a:t>2014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267" y="442341"/>
            <a:ext cx="36664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35" dirty="0">
                <a:solidFill>
                  <a:srgbClr val="909090"/>
                </a:solidFill>
                <a:latin typeface="Trebuchet MS"/>
                <a:cs typeface="Trebuchet MS"/>
              </a:rPr>
              <a:t>Carcinome </a:t>
            </a:r>
            <a:r>
              <a:rPr sz="1600" b="1" spc="-5" dirty="0">
                <a:solidFill>
                  <a:srgbClr val="909090"/>
                </a:solidFill>
                <a:latin typeface="Trebuchet MS"/>
                <a:cs typeface="Trebuchet MS"/>
              </a:rPr>
              <a:t>épidermoïde</a:t>
            </a:r>
            <a:r>
              <a:rPr sz="1600" b="1" spc="-45" dirty="0">
                <a:solidFill>
                  <a:srgbClr val="90909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909090"/>
                </a:solidFill>
                <a:latin typeface="Trebuchet MS"/>
                <a:cs typeface="Trebuchet MS"/>
              </a:rPr>
              <a:t>métastatique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1007" y="947800"/>
            <a:ext cx="2660650" cy="356870"/>
          </a:xfrm>
          <a:custGeom>
            <a:avLst/>
            <a:gdLst/>
            <a:ahLst/>
            <a:cxnLst/>
            <a:rect l="l" t="t" r="r" b="b"/>
            <a:pathLst>
              <a:path w="2660650" h="356869">
                <a:moveTo>
                  <a:pt x="0" y="0"/>
                </a:moveTo>
                <a:lnTo>
                  <a:pt x="0" y="305435"/>
                </a:lnTo>
                <a:lnTo>
                  <a:pt x="4010" y="325233"/>
                </a:lnTo>
                <a:lnTo>
                  <a:pt x="14938" y="341423"/>
                </a:lnTo>
                <a:lnTo>
                  <a:pt x="31128" y="352351"/>
                </a:lnTo>
                <a:lnTo>
                  <a:pt x="50926" y="356362"/>
                </a:lnTo>
                <a:lnTo>
                  <a:pt x="2609215" y="356362"/>
                </a:lnTo>
                <a:lnTo>
                  <a:pt x="0" y="0"/>
                </a:lnTo>
                <a:close/>
              </a:path>
              <a:path w="2660650" h="356869">
                <a:moveTo>
                  <a:pt x="2660141" y="0"/>
                </a:moveTo>
                <a:lnTo>
                  <a:pt x="2609215" y="356362"/>
                </a:lnTo>
                <a:lnTo>
                  <a:pt x="2629066" y="352351"/>
                </a:lnTo>
                <a:lnTo>
                  <a:pt x="2645251" y="341423"/>
                </a:lnTo>
                <a:lnTo>
                  <a:pt x="2656149" y="325233"/>
                </a:lnTo>
                <a:lnTo>
                  <a:pt x="2660141" y="305435"/>
                </a:lnTo>
                <a:lnTo>
                  <a:pt x="2660141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1935" y="896874"/>
            <a:ext cx="2558415" cy="0"/>
          </a:xfrm>
          <a:custGeom>
            <a:avLst/>
            <a:gdLst/>
            <a:ahLst/>
            <a:cxnLst/>
            <a:rect l="l" t="t" r="r" b="b"/>
            <a:pathLst>
              <a:path w="2558415">
                <a:moveTo>
                  <a:pt x="0" y="0"/>
                </a:moveTo>
                <a:lnTo>
                  <a:pt x="2558288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1008" y="947800"/>
            <a:ext cx="2609215" cy="356870"/>
          </a:xfrm>
          <a:custGeom>
            <a:avLst/>
            <a:gdLst/>
            <a:ahLst/>
            <a:cxnLst/>
            <a:rect l="l" t="t" r="r" b="b"/>
            <a:pathLst>
              <a:path w="2609215" h="356869">
                <a:moveTo>
                  <a:pt x="2609215" y="356362"/>
                </a:moveTo>
                <a:lnTo>
                  <a:pt x="50926" y="356362"/>
                </a:lnTo>
                <a:lnTo>
                  <a:pt x="31128" y="352351"/>
                </a:lnTo>
                <a:lnTo>
                  <a:pt x="14938" y="341423"/>
                </a:lnTo>
                <a:lnTo>
                  <a:pt x="4010" y="325233"/>
                </a:lnTo>
                <a:lnTo>
                  <a:pt x="0" y="305435"/>
                </a:ln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0222" y="947800"/>
            <a:ext cx="51435" cy="356870"/>
          </a:xfrm>
          <a:custGeom>
            <a:avLst/>
            <a:gdLst/>
            <a:ahLst/>
            <a:cxnLst/>
            <a:rect l="l" t="t" r="r" b="b"/>
            <a:pathLst>
              <a:path w="51435" h="356869">
                <a:moveTo>
                  <a:pt x="50926" y="0"/>
                </a:moveTo>
                <a:lnTo>
                  <a:pt x="50926" y="305435"/>
                </a:lnTo>
                <a:lnTo>
                  <a:pt x="46934" y="325233"/>
                </a:lnTo>
                <a:lnTo>
                  <a:pt x="36036" y="341423"/>
                </a:lnTo>
                <a:lnTo>
                  <a:pt x="19851" y="352351"/>
                </a:lnTo>
                <a:lnTo>
                  <a:pt x="0" y="356362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1007" y="896874"/>
            <a:ext cx="2660650" cy="407670"/>
          </a:xfrm>
          <a:custGeom>
            <a:avLst/>
            <a:gdLst/>
            <a:ahLst/>
            <a:cxnLst/>
            <a:rect l="l" t="t" r="r" b="b"/>
            <a:pathLst>
              <a:path w="2660650" h="407669">
                <a:moveTo>
                  <a:pt x="2609215" y="0"/>
                </a:moveTo>
                <a:lnTo>
                  <a:pt x="50926" y="0"/>
                </a:lnTo>
                <a:lnTo>
                  <a:pt x="31128" y="3992"/>
                </a:lnTo>
                <a:lnTo>
                  <a:pt x="14938" y="14890"/>
                </a:lnTo>
                <a:lnTo>
                  <a:pt x="4010" y="31075"/>
                </a:lnTo>
                <a:lnTo>
                  <a:pt x="0" y="50926"/>
                </a:lnTo>
                <a:lnTo>
                  <a:pt x="0" y="356362"/>
                </a:lnTo>
                <a:lnTo>
                  <a:pt x="4010" y="376160"/>
                </a:lnTo>
                <a:lnTo>
                  <a:pt x="14938" y="392350"/>
                </a:lnTo>
                <a:lnTo>
                  <a:pt x="31128" y="403278"/>
                </a:lnTo>
                <a:lnTo>
                  <a:pt x="50926" y="407288"/>
                </a:lnTo>
                <a:lnTo>
                  <a:pt x="2609215" y="407288"/>
                </a:lnTo>
                <a:lnTo>
                  <a:pt x="2629066" y="403278"/>
                </a:lnTo>
                <a:lnTo>
                  <a:pt x="2645251" y="392350"/>
                </a:lnTo>
                <a:lnTo>
                  <a:pt x="2656149" y="376160"/>
                </a:lnTo>
                <a:lnTo>
                  <a:pt x="2660141" y="356362"/>
                </a:lnTo>
                <a:lnTo>
                  <a:pt x="2660141" y="50926"/>
                </a:lnTo>
                <a:lnTo>
                  <a:pt x="2656149" y="31075"/>
                </a:lnTo>
                <a:lnTo>
                  <a:pt x="2645251" y="14890"/>
                </a:lnTo>
                <a:lnTo>
                  <a:pt x="2629066" y="3992"/>
                </a:lnTo>
                <a:lnTo>
                  <a:pt x="2609215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1007" y="896874"/>
            <a:ext cx="2660650" cy="407670"/>
          </a:xfrm>
          <a:custGeom>
            <a:avLst/>
            <a:gdLst/>
            <a:ahLst/>
            <a:cxnLst/>
            <a:rect l="l" t="t" r="r" b="b"/>
            <a:pathLst>
              <a:path w="2660650" h="407669">
                <a:moveTo>
                  <a:pt x="0" y="50926"/>
                </a:moveTo>
                <a:lnTo>
                  <a:pt x="4010" y="31075"/>
                </a:lnTo>
                <a:lnTo>
                  <a:pt x="14938" y="14890"/>
                </a:lnTo>
                <a:lnTo>
                  <a:pt x="31128" y="3992"/>
                </a:lnTo>
                <a:lnTo>
                  <a:pt x="50926" y="0"/>
                </a:lnTo>
                <a:lnTo>
                  <a:pt x="2609215" y="0"/>
                </a:lnTo>
                <a:lnTo>
                  <a:pt x="2629066" y="3992"/>
                </a:lnTo>
                <a:lnTo>
                  <a:pt x="2645251" y="14890"/>
                </a:lnTo>
                <a:lnTo>
                  <a:pt x="2656149" y="31075"/>
                </a:lnTo>
                <a:lnTo>
                  <a:pt x="2660141" y="50926"/>
                </a:lnTo>
                <a:lnTo>
                  <a:pt x="2660141" y="356362"/>
                </a:lnTo>
                <a:lnTo>
                  <a:pt x="2656149" y="376160"/>
                </a:lnTo>
                <a:lnTo>
                  <a:pt x="2645251" y="392350"/>
                </a:lnTo>
                <a:lnTo>
                  <a:pt x="2629066" y="403278"/>
                </a:lnTo>
                <a:lnTo>
                  <a:pt x="2609215" y="407288"/>
                </a:lnTo>
                <a:lnTo>
                  <a:pt x="50926" y="407288"/>
                </a:lnTo>
                <a:lnTo>
                  <a:pt x="31128" y="403278"/>
                </a:lnTo>
                <a:lnTo>
                  <a:pt x="14938" y="392350"/>
                </a:lnTo>
                <a:lnTo>
                  <a:pt x="4010" y="376160"/>
                </a:lnTo>
                <a:lnTo>
                  <a:pt x="0" y="356362"/>
                </a:lnTo>
                <a:lnTo>
                  <a:pt x="0" y="5092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13783" y="1538224"/>
            <a:ext cx="90170" cy="180340"/>
          </a:xfrm>
          <a:custGeom>
            <a:avLst/>
            <a:gdLst/>
            <a:ahLst/>
            <a:cxnLst/>
            <a:rect l="l" t="t" r="r" b="b"/>
            <a:pathLst>
              <a:path w="90170" h="180339">
                <a:moveTo>
                  <a:pt x="0" y="179959"/>
                </a:moveTo>
                <a:lnTo>
                  <a:pt x="90042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13783" y="1718182"/>
            <a:ext cx="2358390" cy="180340"/>
          </a:xfrm>
          <a:custGeom>
            <a:avLst/>
            <a:gdLst/>
            <a:ahLst/>
            <a:cxnLst/>
            <a:rect l="l" t="t" r="r" b="b"/>
            <a:pathLst>
              <a:path w="2358390" h="180339">
                <a:moveTo>
                  <a:pt x="2358263" y="180086"/>
                </a:moveTo>
                <a:lnTo>
                  <a:pt x="90042" y="180086"/>
                </a:ln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2046" y="1538225"/>
            <a:ext cx="90170" cy="360045"/>
          </a:xfrm>
          <a:custGeom>
            <a:avLst/>
            <a:gdLst/>
            <a:ahLst/>
            <a:cxnLst/>
            <a:rect l="l" t="t" r="r" b="b"/>
            <a:pathLst>
              <a:path w="90170" h="360044">
                <a:moveTo>
                  <a:pt x="0" y="0"/>
                </a:moveTo>
                <a:lnTo>
                  <a:pt x="90042" y="179959"/>
                </a:lnTo>
                <a:lnTo>
                  <a:pt x="0" y="360045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13783" y="1538225"/>
            <a:ext cx="2448560" cy="360045"/>
          </a:xfrm>
          <a:custGeom>
            <a:avLst/>
            <a:gdLst/>
            <a:ahLst/>
            <a:cxnLst/>
            <a:rect l="l" t="t" r="r" b="b"/>
            <a:pathLst>
              <a:path w="2448560" h="360044">
                <a:moveTo>
                  <a:pt x="2358263" y="0"/>
                </a:moveTo>
                <a:lnTo>
                  <a:pt x="90042" y="0"/>
                </a:lnTo>
                <a:lnTo>
                  <a:pt x="0" y="179959"/>
                </a:lnTo>
                <a:lnTo>
                  <a:pt x="90042" y="360045"/>
                </a:lnTo>
                <a:lnTo>
                  <a:pt x="2358263" y="360045"/>
                </a:lnTo>
                <a:lnTo>
                  <a:pt x="2448305" y="179959"/>
                </a:lnTo>
                <a:lnTo>
                  <a:pt x="2358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3783" y="1538225"/>
            <a:ext cx="2448560" cy="360045"/>
          </a:xfrm>
          <a:custGeom>
            <a:avLst/>
            <a:gdLst/>
            <a:ahLst/>
            <a:cxnLst/>
            <a:rect l="l" t="t" r="r" b="b"/>
            <a:pathLst>
              <a:path w="2448560" h="360044">
                <a:moveTo>
                  <a:pt x="0" y="179959"/>
                </a:moveTo>
                <a:lnTo>
                  <a:pt x="90042" y="0"/>
                </a:lnTo>
                <a:lnTo>
                  <a:pt x="2358263" y="0"/>
                </a:lnTo>
                <a:lnTo>
                  <a:pt x="2448305" y="179959"/>
                </a:lnTo>
                <a:lnTo>
                  <a:pt x="2358263" y="360045"/>
                </a:lnTo>
                <a:lnTo>
                  <a:pt x="90042" y="360045"/>
                </a:lnTo>
                <a:lnTo>
                  <a:pt x="0" y="179959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01007" y="911606"/>
            <a:ext cx="2660650" cy="99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455" marR="332105" algn="ctr"/>
            <a:r>
              <a:rPr sz="1200" b="1" spc="25" dirty="0">
                <a:latin typeface="Trebuchet MS"/>
                <a:cs typeface="Trebuchet MS"/>
              </a:rPr>
              <a:t>Carcinome </a:t>
            </a:r>
            <a:r>
              <a:rPr sz="1200" b="1" spc="110" dirty="0">
                <a:latin typeface="Trebuchet MS"/>
                <a:cs typeface="Trebuchet MS"/>
              </a:rPr>
              <a:t>EPIDERMOÏDE  </a:t>
            </a:r>
            <a:r>
              <a:rPr sz="1200" b="1" dirty="0">
                <a:latin typeface="Trebuchet MS"/>
                <a:cs typeface="Trebuchet MS"/>
              </a:rPr>
              <a:t>métastatique</a:t>
            </a:r>
            <a:endParaRPr sz="1200">
              <a:latin typeface="Trebuchet MS"/>
              <a:cs typeface="Trebuchet MS"/>
            </a:endParaRPr>
          </a:p>
          <a:p>
            <a:pPr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543560" marR="523875" algn="ctr"/>
            <a:r>
              <a:rPr sz="1200" spc="-80" dirty="0">
                <a:latin typeface="Trebuchet MS"/>
                <a:cs typeface="Trebuchet MS"/>
              </a:rPr>
              <a:t>Traitement </a:t>
            </a:r>
            <a:r>
              <a:rPr sz="1200" spc="-120" dirty="0">
                <a:latin typeface="Trebuchet MS"/>
                <a:cs typeface="Trebuchet MS"/>
              </a:rPr>
              <a:t>à </a:t>
            </a:r>
            <a:r>
              <a:rPr sz="1200" spc="-30" dirty="0">
                <a:latin typeface="Trebuchet MS"/>
                <a:cs typeface="Trebuchet MS"/>
              </a:rPr>
              <a:t>proposer </a:t>
            </a:r>
            <a:r>
              <a:rPr sz="1200" spc="-70" dirty="0">
                <a:latin typeface="Trebuchet MS"/>
                <a:cs typeface="Trebuchet MS"/>
              </a:rPr>
              <a:t>en  </a:t>
            </a:r>
            <a:r>
              <a:rPr sz="1200" spc="-60" dirty="0">
                <a:latin typeface="Trebuchet MS"/>
                <a:cs typeface="Trebuchet MS"/>
              </a:rPr>
              <a:t>fonction du </a:t>
            </a:r>
            <a:r>
              <a:rPr sz="1200" spc="-114" dirty="0">
                <a:latin typeface="Trebuchet MS"/>
                <a:cs typeface="Trebuchet MS"/>
              </a:rPr>
              <a:t>l’âge </a:t>
            </a:r>
            <a:r>
              <a:rPr sz="1200" spc="-80" dirty="0">
                <a:latin typeface="Trebuchet MS"/>
                <a:cs typeface="Trebuchet MS"/>
              </a:rPr>
              <a:t>et </a:t>
            </a:r>
            <a:r>
              <a:rPr sz="1200" spc="-60" dirty="0">
                <a:latin typeface="Trebuchet MS"/>
                <a:cs typeface="Trebuchet MS"/>
              </a:rPr>
              <a:t>du</a:t>
            </a:r>
            <a:r>
              <a:rPr sz="1200" spc="13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PS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07283" y="2173733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4">
                <a:moveTo>
                  <a:pt x="33401" y="175387"/>
                </a:moveTo>
                <a:lnTo>
                  <a:pt x="0" y="175387"/>
                </a:lnTo>
                <a:lnTo>
                  <a:pt x="38100" y="251587"/>
                </a:lnTo>
                <a:lnTo>
                  <a:pt x="69850" y="188087"/>
                </a:lnTo>
                <a:lnTo>
                  <a:pt x="33401" y="188087"/>
                </a:lnTo>
                <a:lnTo>
                  <a:pt x="33401" y="175387"/>
                </a:lnTo>
                <a:close/>
              </a:path>
              <a:path w="76200" h="252094">
                <a:moveTo>
                  <a:pt x="42926" y="0"/>
                </a:moveTo>
                <a:lnTo>
                  <a:pt x="33401" y="0"/>
                </a:lnTo>
                <a:lnTo>
                  <a:pt x="33401" y="188087"/>
                </a:lnTo>
                <a:lnTo>
                  <a:pt x="42926" y="188087"/>
                </a:lnTo>
                <a:lnTo>
                  <a:pt x="42926" y="0"/>
                </a:lnTo>
                <a:close/>
              </a:path>
              <a:path w="76200" h="252094">
                <a:moveTo>
                  <a:pt x="76200" y="175387"/>
                </a:moveTo>
                <a:lnTo>
                  <a:pt x="42926" y="175387"/>
                </a:lnTo>
                <a:lnTo>
                  <a:pt x="42926" y="188087"/>
                </a:lnTo>
                <a:lnTo>
                  <a:pt x="69850" y="188087"/>
                </a:lnTo>
                <a:lnTo>
                  <a:pt x="76200" y="17538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31939" y="2188337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4">
                <a:moveTo>
                  <a:pt x="33274" y="175513"/>
                </a:moveTo>
                <a:lnTo>
                  <a:pt x="0" y="175513"/>
                </a:lnTo>
                <a:lnTo>
                  <a:pt x="38100" y="251713"/>
                </a:lnTo>
                <a:lnTo>
                  <a:pt x="69850" y="188213"/>
                </a:lnTo>
                <a:lnTo>
                  <a:pt x="33274" y="188213"/>
                </a:lnTo>
                <a:lnTo>
                  <a:pt x="33274" y="175513"/>
                </a:lnTo>
                <a:close/>
              </a:path>
              <a:path w="76200" h="252094">
                <a:moveTo>
                  <a:pt x="42799" y="0"/>
                </a:moveTo>
                <a:lnTo>
                  <a:pt x="33274" y="0"/>
                </a:lnTo>
                <a:lnTo>
                  <a:pt x="33274" y="188213"/>
                </a:lnTo>
                <a:lnTo>
                  <a:pt x="42799" y="188213"/>
                </a:lnTo>
                <a:lnTo>
                  <a:pt x="42799" y="0"/>
                </a:lnTo>
                <a:close/>
              </a:path>
              <a:path w="76200" h="252094">
                <a:moveTo>
                  <a:pt x="76200" y="175513"/>
                </a:moveTo>
                <a:lnTo>
                  <a:pt x="42799" y="175513"/>
                </a:lnTo>
                <a:lnTo>
                  <a:pt x="42799" y="188213"/>
                </a:lnTo>
                <a:lnTo>
                  <a:pt x="69850" y="188213"/>
                </a:lnTo>
                <a:lnTo>
                  <a:pt x="76200" y="17551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99982" y="2425319"/>
            <a:ext cx="1061720" cy="284480"/>
          </a:xfrm>
          <a:custGeom>
            <a:avLst/>
            <a:gdLst/>
            <a:ahLst/>
            <a:cxnLst/>
            <a:rect l="l" t="t" r="r" b="b"/>
            <a:pathLst>
              <a:path w="1061720" h="284480">
                <a:moveTo>
                  <a:pt x="1025715" y="0"/>
                </a:moveTo>
                <a:lnTo>
                  <a:pt x="35496" y="0"/>
                </a:lnTo>
                <a:lnTo>
                  <a:pt x="21699" y="2788"/>
                </a:lnTo>
                <a:lnTo>
                  <a:pt x="10414" y="10398"/>
                </a:lnTo>
                <a:lnTo>
                  <a:pt x="2795" y="21699"/>
                </a:lnTo>
                <a:lnTo>
                  <a:pt x="0" y="35559"/>
                </a:lnTo>
                <a:lnTo>
                  <a:pt x="0" y="248792"/>
                </a:lnTo>
                <a:lnTo>
                  <a:pt x="2795" y="262653"/>
                </a:lnTo>
                <a:lnTo>
                  <a:pt x="10414" y="273954"/>
                </a:lnTo>
                <a:lnTo>
                  <a:pt x="21699" y="281564"/>
                </a:lnTo>
                <a:lnTo>
                  <a:pt x="35496" y="284352"/>
                </a:lnTo>
                <a:lnTo>
                  <a:pt x="1025715" y="0"/>
                </a:lnTo>
                <a:close/>
              </a:path>
              <a:path w="1061720" h="284480">
                <a:moveTo>
                  <a:pt x="1025715" y="0"/>
                </a:moveTo>
                <a:lnTo>
                  <a:pt x="1025715" y="284352"/>
                </a:lnTo>
                <a:lnTo>
                  <a:pt x="1039576" y="281564"/>
                </a:lnTo>
                <a:lnTo>
                  <a:pt x="1050877" y="273954"/>
                </a:lnTo>
                <a:lnTo>
                  <a:pt x="1058487" y="262653"/>
                </a:lnTo>
                <a:lnTo>
                  <a:pt x="1061275" y="248792"/>
                </a:lnTo>
                <a:lnTo>
                  <a:pt x="1061275" y="35559"/>
                </a:lnTo>
                <a:lnTo>
                  <a:pt x="1058487" y="21699"/>
                </a:lnTo>
                <a:lnTo>
                  <a:pt x="1050877" y="10398"/>
                </a:lnTo>
                <a:lnTo>
                  <a:pt x="1039576" y="2788"/>
                </a:lnTo>
                <a:lnTo>
                  <a:pt x="1025715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99982" y="2425319"/>
            <a:ext cx="1026160" cy="35560"/>
          </a:xfrm>
          <a:custGeom>
            <a:avLst/>
            <a:gdLst/>
            <a:ahLst/>
            <a:cxnLst/>
            <a:rect l="l" t="t" r="r" b="b"/>
            <a:pathLst>
              <a:path w="1026160" h="35560">
                <a:moveTo>
                  <a:pt x="0" y="35559"/>
                </a:moveTo>
                <a:lnTo>
                  <a:pt x="2795" y="21699"/>
                </a:lnTo>
                <a:lnTo>
                  <a:pt x="10414" y="10398"/>
                </a:lnTo>
                <a:lnTo>
                  <a:pt x="21699" y="2788"/>
                </a:lnTo>
                <a:lnTo>
                  <a:pt x="35496" y="0"/>
                </a:lnTo>
                <a:lnTo>
                  <a:pt x="1025715" y="0"/>
                </a:lnTo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99982" y="2460879"/>
            <a:ext cx="35560" cy="248920"/>
          </a:xfrm>
          <a:custGeom>
            <a:avLst/>
            <a:gdLst/>
            <a:ahLst/>
            <a:cxnLst/>
            <a:rect l="l" t="t" r="r" b="b"/>
            <a:pathLst>
              <a:path w="35559" h="248919">
                <a:moveTo>
                  <a:pt x="35496" y="248793"/>
                </a:moveTo>
                <a:lnTo>
                  <a:pt x="21699" y="246004"/>
                </a:lnTo>
                <a:lnTo>
                  <a:pt x="10414" y="238394"/>
                </a:lnTo>
                <a:lnTo>
                  <a:pt x="2795" y="227093"/>
                </a:lnTo>
                <a:lnTo>
                  <a:pt x="0" y="213233"/>
                </a:ln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25698" y="2425319"/>
            <a:ext cx="35560" cy="284480"/>
          </a:xfrm>
          <a:custGeom>
            <a:avLst/>
            <a:gdLst/>
            <a:ahLst/>
            <a:cxnLst/>
            <a:rect l="l" t="t" r="r" b="b"/>
            <a:pathLst>
              <a:path w="35560" h="284480">
                <a:moveTo>
                  <a:pt x="0" y="0"/>
                </a:moveTo>
                <a:lnTo>
                  <a:pt x="13860" y="2788"/>
                </a:lnTo>
                <a:lnTo>
                  <a:pt x="25161" y="10398"/>
                </a:lnTo>
                <a:lnTo>
                  <a:pt x="32771" y="21699"/>
                </a:lnTo>
                <a:lnTo>
                  <a:pt x="35559" y="35559"/>
                </a:lnTo>
                <a:lnTo>
                  <a:pt x="35559" y="248792"/>
                </a:lnTo>
                <a:lnTo>
                  <a:pt x="32771" y="262653"/>
                </a:lnTo>
                <a:lnTo>
                  <a:pt x="25161" y="273954"/>
                </a:lnTo>
                <a:lnTo>
                  <a:pt x="13860" y="281564"/>
                </a:lnTo>
                <a:lnTo>
                  <a:pt x="0" y="284352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99982" y="2425319"/>
            <a:ext cx="1061720" cy="284480"/>
          </a:xfrm>
          <a:custGeom>
            <a:avLst/>
            <a:gdLst/>
            <a:ahLst/>
            <a:cxnLst/>
            <a:rect l="l" t="t" r="r" b="b"/>
            <a:pathLst>
              <a:path w="1061720" h="284480">
                <a:moveTo>
                  <a:pt x="1025715" y="0"/>
                </a:moveTo>
                <a:lnTo>
                  <a:pt x="35496" y="0"/>
                </a:lnTo>
                <a:lnTo>
                  <a:pt x="21699" y="2788"/>
                </a:lnTo>
                <a:lnTo>
                  <a:pt x="10414" y="10398"/>
                </a:lnTo>
                <a:lnTo>
                  <a:pt x="2795" y="21699"/>
                </a:lnTo>
                <a:lnTo>
                  <a:pt x="0" y="35559"/>
                </a:lnTo>
                <a:lnTo>
                  <a:pt x="0" y="248792"/>
                </a:lnTo>
                <a:lnTo>
                  <a:pt x="2795" y="262653"/>
                </a:lnTo>
                <a:lnTo>
                  <a:pt x="10414" y="273954"/>
                </a:lnTo>
                <a:lnTo>
                  <a:pt x="21699" y="281564"/>
                </a:lnTo>
                <a:lnTo>
                  <a:pt x="35496" y="284352"/>
                </a:lnTo>
                <a:lnTo>
                  <a:pt x="1025715" y="284352"/>
                </a:lnTo>
                <a:lnTo>
                  <a:pt x="1039576" y="281564"/>
                </a:lnTo>
                <a:lnTo>
                  <a:pt x="1050877" y="273954"/>
                </a:lnTo>
                <a:lnTo>
                  <a:pt x="1058487" y="262653"/>
                </a:lnTo>
                <a:lnTo>
                  <a:pt x="1061275" y="248792"/>
                </a:lnTo>
                <a:lnTo>
                  <a:pt x="1061275" y="35559"/>
                </a:lnTo>
                <a:lnTo>
                  <a:pt x="1058487" y="21699"/>
                </a:lnTo>
                <a:lnTo>
                  <a:pt x="1050877" y="10398"/>
                </a:lnTo>
                <a:lnTo>
                  <a:pt x="1039576" y="2788"/>
                </a:lnTo>
                <a:lnTo>
                  <a:pt x="1025715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99982" y="2425319"/>
            <a:ext cx="1061720" cy="284480"/>
          </a:xfrm>
          <a:custGeom>
            <a:avLst/>
            <a:gdLst/>
            <a:ahLst/>
            <a:cxnLst/>
            <a:rect l="l" t="t" r="r" b="b"/>
            <a:pathLst>
              <a:path w="1061720" h="284480">
                <a:moveTo>
                  <a:pt x="0" y="35559"/>
                </a:moveTo>
                <a:lnTo>
                  <a:pt x="2795" y="21699"/>
                </a:lnTo>
                <a:lnTo>
                  <a:pt x="10414" y="10398"/>
                </a:lnTo>
                <a:lnTo>
                  <a:pt x="21699" y="2788"/>
                </a:lnTo>
                <a:lnTo>
                  <a:pt x="35496" y="0"/>
                </a:lnTo>
                <a:lnTo>
                  <a:pt x="1025715" y="0"/>
                </a:lnTo>
                <a:lnTo>
                  <a:pt x="1039576" y="2788"/>
                </a:lnTo>
                <a:lnTo>
                  <a:pt x="1050877" y="10398"/>
                </a:lnTo>
                <a:lnTo>
                  <a:pt x="1058487" y="21699"/>
                </a:lnTo>
                <a:lnTo>
                  <a:pt x="1061275" y="35559"/>
                </a:lnTo>
                <a:lnTo>
                  <a:pt x="1061275" y="248792"/>
                </a:lnTo>
                <a:lnTo>
                  <a:pt x="1058487" y="262653"/>
                </a:lnTo>
                <a:lnTo>
                  <a:pt x="1050877" y="273954"/>
                </a:lnTo>
                <a:lnTo>
                  <a:pt x="1039576" y="281564"/>
                </a:lnTo>
                <a:lnTo>
                  <a:pt x="1025715" y="284352"/>
                </a:lnTo>
                <a:lnTo>
                  <a:pt x="35496" y="284352"/>
                </a:lnTo>
                <a:lnTo>
                  <a:pt x="21699" y="281564"/>
                </a:lnTo>
                <a:lnTo>
                  <a:pt x="10414" y="273954"/>
                </a:lnTo>
                <a:lnTo>
                  <a:pt x="2795" y="262653"/>
                </a:lnTo>
                <a:lnTo>
                  <a:pt x="0" y="248792"/>
                </a:lnTo>
                <a:lnTo>
                  <a:pt x="0" y="35559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99982" y="2478533"/>
            <a:ext cx="106172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/>
            <a:r>
              <a:rPr sz="1100" b="1" spc="85" dirty="0">
                <a:latin typeface="Trebuchet MS"/>
                <a:cs typeface="Trebuchet MS"/>
              </a:rPr>
              <a:t>PS</a:t>
            </a:r>
            <a:r>
              <a:rPr sz="1100" b="1" spc="-120" dirty="0">
                <a:latin typeface="Trebuchet MS"/>
                <a:cs typeface="Trebuchet MS"/>
              </a:rPr>
              <a:t> </a:t>
            </a:r>
            <a:r>
              <a:rPr sz="1100" b="1" spc="-35" dirty="0">
                <a:latin typeface="Trebuchet MS"/>
                <a:cs typeface="Trebuchet MS"/>
              </a:rPr>
              <a:t>0-1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95441" y="2440052"/>
            <a:ext cx="917575" cy="324485"/>
          </a:xfrm>
          <a:custGeom>
            <a:avLst/>
            <a:gdLst/>
            <a:ahLst/>
            <a:cxnLst/>
            <a:rect l="l" t="t" r="r" b="b"/>
            <a:pathLst>
              <a:path w="917575" h="324485">
                <a:moveTo>
                  <a:pt x="876554" y="0"/>
                </a:moveTo>
                <a:lnTo>
                  <a:pt x="40512" y="0"/>
                </a:lnTo>
                <a:lnTo>
                  <a:pt x="24753" y="3167"/>
                </a:lnTo>
                <a:lnTo>
                  <a:pt x="11874" y="11811"/>
                </a:lnTo>
                <a:lnTo>
                  <a:pt x="3186" y="24645"/>
                </a:lnTo>
                <a:lnTo>
                  <a:pt x="0" y="40386"/>
                </a:lnTo>
                <a:lnTo>
                  <a:pt x="0" y="283463"/>
                </a:lnTo>
                <a:lnTo>
                  <a:pt x="3186" y="299223"/>
                </a:lnTo>
                <a:lnTo>
                  <a:pt x="11874" y="312102"/>
                </a:lnTo>
                <a:lnTo>
                  <a:pt x="24753" y="320790"/>
                </a:lnTo>
                <a:lnTo>
                  <a:pt x="40512" y="323976"/>
                </a:lnTo>
                <a:lnTo>
                  <a:pt x="876554" y="323976"/>
                </a:lnTo>
                <a:lnTo>
                  <a:pt x="876554" y="0"/>
                </a:lnTo>
                <a:close/>
              </a:path>
              <a:path w="917575" h="324485">
                <a:moveTo>
                  <a:pt x="876554" y="0"/>
                </a:moveTo>
                <a:lnTo>
                  <a:pt x="876554" y="323976"/>
                </a:lnTo>
                <a:lnTo>
                  <a:pt x="892313" y="320790"/>
                </a:lnTo>
                <a:lnTo>
                  <a:pt x="905192" y="312102"/>
                </a:lnTo>
                <a:lnTo>
                  <a:pt x="913880" y="299223"/>
                </a:lnTo>
                <a:lnTo>
                  <a:pt x="917067" y="283463"/>
                </a:lnTo>
                <a:lnTo>
                  <a:pt x="917067" y="40386"/>
                </a:lnTo>
                <a:lnTo>
                  <a:pt x="913880" y="24645"/>
                </a:lnTo>
                <a:lnTo>
                  <a:pt x="905192" y="11811"/>
                </a:lnTo>
                <a:lnTo>
                  <a:pt x="892313" y="3167"/>
                </a:lnTo>
                <a:lnTo>
                  <a:pt x="876554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95441" y="2440051"/>
            <a:ext cx="876935" cy="40640"/>
          </a:xfrm>
          <a:custGeom>
            <a:avLst/>
            <a:gdLst/>
            <a:ahLst/>
            <a:cxnLst/>
            <a:rect l="l" t="t" r="r" b="b"/>
            <a:pathLst>
              <a:path w="876935" h="40639">
                <a:moveTo>
                  <a:pt x="0" y="40386"/>
                </a:moveTo>
                <a:lnTo>
                  <a:pt x="3186" y="24645"/>
                </a:lnTo>
                <a:lnTo>
                  <a:pt x="11874" y="11811"/>
                </a:lnTo>
                <a:lnTo>
                  <a:pt x="24753" y="3167"/>
                </a:lnTo>
                <a:lnTo>
                  <a:pt x="40512" y="0"/>
                </a:lnTo>
                <a:lnTo>
                  <a:pt x="876554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95441" y="2480437"/>
            <a:ext cx="876935" cy="283845"/>
          </a:xfrm>
          <a:custGeom>
            <a:avLst/>
            <a:gdLst/>
            <a:ahLst/>
            <a:cxnLst/>
            <a:rect l="l" t="t" r="r" b="b"/>
            <a:pathLst>
              <a:path w="876935" h="283844">
                <a:moveTo>
                  <a:pt x="876554" y="283590"/>
                </a:moveTo>
                <a:lnTo>
                  <a:pt x="40512" y="283590"/>
                </a:lnTo>
                <a:lnTo>
                  <a:pt x="24753" y="280404"/>
                </a:lnTo>
                <a:lnTo>
                  <a:pt x="11874" y="271716"/>
                </a:lnTo>
                <a:lnTo>
                  <a:pt x="3186" y="258837"/>
                </a:lnTo>
                <a:lnTo>
                  <a:pt x="0" y="243077"/>
                </a:lnTo>
                <a:lnTo>
                  <a:pt x="0" y="0"/>
                </a:lnTo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71994" y="2440052"/>
            <a:ext cx="40640" cy="324485"/>
          </a:xfrm>
          <a:custGeom>
            <a:avLst/>
            <a:gdLst/>
            <a:ahLst/>
            <a:cxnLst/>
            <a:rect l="l" t="t" r="r" b="b"/>
            <a:pathLst>
              <a:path w="40639" h="324485">
                <a:moveTo>
                  <a:pt x="0" y="0"/>
                </a:moveTo>
                <a:lnTo>
                  <a:pt x="15759" y="3167"/>
                </a:lnTo>
                <a:lnTo>
                  <a:pt x="28638" y="11811"/>
                </a:lnTo>
                <a:lnTo>
                  <a:pt x="37326" y="24645"/>
                </a:lnTo>
                <a:lnTo>
                  <a:pt x="40512" y="40386"/>
                </a:lnTo>
                <a:lnTo>
                  <a:pt x="40512" y="283463"/>
                </a:lnTo>
                <a:lnTo>
                  <a:pt x="37326" y="299223"/>
                </a:lnTo>
                <a:lnTo>
                  <a:pt x="28638" y="312102"/>
                </a:lnTo>
                <a:lnTo>
                  <a:pt x="15759" y="320790"/>
                </a:lnTo>
                <a:lnTo>
                  <a:pt x="0" y="323976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95441" y="2440052"/>
            <a:ext cx="917575" cy="324485"/>
          </a:xfrm>
          <a:custGeom>
            <a:avLst/>
            <a:gdLst/>
            <a:ahLst/>
            <a:cxnLst/>
            <a:rect l="l" t="t" r="r" b="b"/>
            <a:pathLst>
              <a:path w="917575" h="324485">
                <a:moveTo>
                  <a:pt x="876554" y="0"/>
                </a:moveTo>
                <a:lnTo>
                  <a:pt x="40512" y="0"/>
                </a:lnTo>
                <a:lnTo>
                  <a:pt x="24753" y="3167"/>
                </a:lnTo>
                <a:lnTo>
                  <a:pt x="11874" y="11811"/>
                </a:lnTo>
                <a:lnTo>
                  <a:pt x="3186" y="24645"/>
                </a:lnTo>
                <a:lnTo>
                  <a:pt x="0" y="40386"/>
                </a:lnTo>
                <a:lnTo>
                  <a:pt x="0" y="283463"/>
                </a:lnTo>
                <a:lnTo>
                  <a:pt x="3186" y="299223"/>
                </a:lnTo>
                <a:lnTo>
                  <a:pt x="11874" y="312102"/>
                </a:lnTo>
                <a:lnTo>
                  <a:pt x="24753" y="320790"/>
                </a:lnTo>
                <a:lnTo>
                  <a:pt x="40512" y="323976"/>
                </a:lnTo>
                <a:lnTo>
                  <a:pt x="876554" y="323976"/>
                </a:lnTo>
                <a:lnTo>
                  <a:pt x="892313" y="320790"/>
                </a:lnTo>
                <a:lnTo>
                  <a:pt x="905192" y="312102"/>
                </a:lnTo>
                <a:lnTo>
                  <a:pt x="913880" y="299223"/>
                </a:lnTo>
                <a:lnTo>
                  <a:pt x="917067" y="283463"/>
                </a:lnTo>
                <a:lnTo>
                  <a:pt x="917067" y="40386"/>
                </a:lnTo>
                <a:lnTo>
                  <a:pt x="913880" y="24645"/>
                </a:lnTo>
                <a:lnTo>
                  <a:pt x="905192" y="11811"/>
                </a:lnTo>
                <a:lnTo>
                  <a:pt x="892313" y="3167"/>
                </a:lnTo>
                <a:lnTo>
                  <a:pt x="876554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95441" y="2440052"/>
            <a:ext cx="917575" cy="324485"/>
          </a:xfrm>
          <a:custGeom>
            <a:avLst/>
            <a:gdLst/>
            <a:ahLst/>
            <a:cxnLst/>
            <a:rect l="l" t="t" r="r" b="b"/>
            <a:pathLst>
              <a:path w="917575" h="324485">
                <a:moveTo>
                  <a:pt x="0" y="40386"/>
                </a:moveTo>
                <a:lnTo>
                  <a:pt x="3186" y="24645"/>
                </a:lnTo>
                <a:lnTo>
                  <a:pt x="11874" y="11811"/>
                </a:lnTo>
                <a:lnTo>
                  <a:pt x="24753" y="3167"/>
                </a:lnTo>
                <a:lnTo>
                  <a:pt x="40512" y="0"/>
                </a:lnTo>
                <a:lnTo>
                  <a:pt x="876554" y="0"/>
                </a:lnTo>
                <a:lnTo>
                  <a:pt x="892313" y="3167"/>
                </a:lnTo>
                <a:lnTo>
                  <a:pt x="905192" y="11811"/>
                </a:lnTo>
                <a:lnTo>
                  <a:pt x="913880" y="24645"/>
                </a:lnTo>
                <a:lnTo>
                  <a:pt x="917067" y="40386"/>
                </a:lnTo>
                <a:lnTo>
                  <a:pt x="917067" y="283463"/>
                </a:lnTo>
                <a:lnTo>
                  <a:pt x="913880" y="299223"/>
                </a:lnTo>
                <a:lnTo>
                  <a:pt x="905192" y="312102"/>
                </a:lnTo>
                <a:lnTo>
                  <a:pt x="892313" y="320790"/>
                </a:lnTo>
                <a:lnTo>
                  <a:pt x="876554" y="323976"/>
                </a:lnTo>
                <a:lnTo>
                  <a:pt x="40512" y="323976"/>
                </a:lnTo>
                <a:lnTo>
                  <a:pt x="24753" y="320790"/>
                </a:lnTo>
                <a:lnTo>
                  <a:pt x="11874" y="312102"/>
                </a:lnTo>
                <a:lnTo>
                  <a:pt x="3186" y="299223"/>
                </a:lnTo>
                <a:lnTo>
                  <a:pt x="0" y="283463"/>
                </a:lnTo>
                <a:lnTo>
                  <a:pt x="0" y="4038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695441" y="2513330"/>
            <a:ext cx="9175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/>
            <a:r>
              <a:rPr sz="1100" b="1" spc="85" dirty="0">
                <a:latin typeface="Trebuchet MS"/>
                <a:cs typeface="Trebuchet MS"/>
              </a:rPr>
              <a:t>PS</a:t>
            </a:r>
            <a:r>
              <a:rPr sz="1100" b="1" spc="-120" dirty="0">
                <a:latin typeface="Trebuchet MS"/>
                <a:cs typeface="Trebuchet MS"/>
              </a:rPr>
              <a:t> </a:t>
            </a:r>
            <a:r>
              <a:rPr sz="1100" b="1" spc="-40" dirty="0">
                <a:latin typeface="Trebuchet MS"/>
                <a:cs typeface="Trebuchet MS"/>
              </a:rPr>
              <a:t>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14723" y="2440052"/>
            <a:ext cx="1246505" cy="278765"/>
          </a:xfrm>
          <a:custGeom>
            <a:avLst/>
            <a:gdLst/>
            <a:ahLst/>
            <a:cxnLst/>
            <a:rect l="l" t="t" r="r" b="b"/>
            <a:pathLst>
              <a:path w="1246504" h="278764">
                <a:moveTo>
                  <a:pt x="1211199" y="0"/>
                </a:moveTo>
                <a:lnTo>
                  <a:pt x="34925" y="0"/>
                </a:lnTo>
                <a:lnTo>
                  <a:pt x="21324" y="2722"/>
                </a:lnTo>
                <a:lnTo>
                  <a:pt x="10223" y="10160"/>
                </a:lnTo>
                <a:lnTo>
                  <a:pt x="2742" y="21216"/>
                </a:lnTo>
                <a:lnTo>
                  <a:pt x="0" y="34798"/>
                </a:lnTo>
                <a:lnTo>
                  <a:pt x="0" y="243839"/>
                </a:lnTo>
                <a:lnTo>
                  <a:pt x="2742" y="257440"/>
                </a:lnTo>
                <a:lnTo>
                  <a:pt x="10223" y="268541"/>
                </a:lnTo>
                <a:lnTo>
                  <a:pt x="21324" y="276022"/>
                </a:lnTo>
                <a:lnTo>
                  <a:pt x="34925" y="278764"/>
                </a:lnTo>
                <a:lnTo>
                  <a:pt x="1211199" y="0"/>
                </a:lnTo>
                <a:close/>
              </a:path>
              <a:path w="1246504" h="278764">
                <a:moveTo>
                  <a:pt x="1211199" y="0"/>
                </a:moveTo>
                <a:lnTo>
                  <a:pt x="1211199" y="278764"/>
                </a:lnTo>
                <a:lnTo>
                  <a:pt x="1224799" y="276022"/>
                </a:lnTo>
                <a:lnTo>
                  <a:pt x="1235900" y="268541"/>
                </a:lnTo>
                <a:lnTo>
                  <a:pt x="1243381" y="257440"/>
                </a:lnTo>
                <a:lnTo>
                  <a:pt x="1246124" y="243839"/>
                </a:lnTo>
                <a:lnTo>
                  <a:pt x="1246124" y="34798"/>
                </a:lnTo>
                <a:lnTo>
                  <a:pt x="1243381" y="21216"/>
                </a:lnTo>
                <a:lnTo>
                  <a:pt x="1235900" y="10160"/>
                </a:lnTo>
                <a:lnTo>
                  <a:pt x="1224799" y="2722"/>
                </a:lnTo>
                <a:lnTo>
                  <a:pt x="1211199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14722" y="2440052"/>
            <a:ext cx="1211580" cy="34925"/>
          </a:xfrm>
          <a:custGeom>
            <a:avLst/>
            <a:gdLst/>
            <a:ahLst/>
            <a:cxnLst/>
            <a:rect l="l" t="t" r="r" b="b"/>
            <a:pathLst>
              <a:path w="1211579" h="34925">
                <a:moveTo>
                  <a:pt x="0" y="34798"/>
                </a:moveTo>
                <a:lnTo>
                  <a:pt x="2742" y="21216"/>
                </a:lnTo>
                <a:lnTo>
                  <a:pt x="10223" y="10160"/>
                </a:lnTo>
                <a:lnTo>
                  <a:pt x="21324" y="2722"/>
                </a:lnTo>
                <a:lnTo>
                  <a:pt x="34925" y="0"/>
                </a:lnTo>
                <a:lnTo>
                  <a:pt x="1211199" y="0"/>
                </a:lnTo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14723" y="2474849"/>
            <a:ext cx="34925" cy="244475"/>
          </a:xfrm>
          <a:custGeom>
            <a:avLst/>
            <a:gdLst/>
            <a:ahLst/>
            <a:cxnLst/>
            <a:rect l="l" t="t" r="r" b="b"/>
            <a:pathLst>
              <a:path w="34925" h="244475">
                <a:moveTo>
                  <a:pt x="34925" y="243966"/>
                </a:moveTo>
                <a:lnTo>
                  <a:pt x="21324" y="241224"/>
                </a:lnTo>
                <a:lnTo>
                  <a:pt x="10223" y="233743"/>
                </a:lnTo>
                <a:lnTo>
                  <a:pt x="2742" y="222642"/>
                </a:lnTo>
                <a:lnTo>
                  <a:pt x="0" y="209041"/>
                </a:ln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25922" y="2440052"/>
            <a:ext cx="34925" cy="278765"/>
          </a:xfrm>
          <a:custGeom>
            <a:avLst/>
            <a:gdLst/>
            <a:ahLst/>
            <a:cxnLst/>
            <a:rect l="l" t="t" r="r" b="b"/>
            <a:pathLst>
              <a:path w="34925" h="278764">
                <a:moveTo>
                  <a:pt x="0" y="0"/>
                </a:moveTo>
                <a:lnTo>
                  <a:pt x="13600" y="2722"/>
                </a:lnTo>
                <a:lnTo>
                  <a:pt x="24701" y="10160"/>
                </a:lnTo>
                <a:lnTo>
                  <a:pt x="32182" y="21216"/>
                </a:lnTo>
                <a:lnTo>
                  <a:pt x="34925" y="34798"/>
                </a:lnTo>
                <a:lnTo>
                  <a:pt x="34925" y="243839"/>
                </a:lnTo>
                <a:lnTo>
                  <a:pt x="32182" y="257440"/>
                </a:lnTo>
                <a:lnTo>
                  <a:pt x="24701" y="268541"/>
                </a:lnTo>
                <a:lnTo>
                  <a:pt x="13600" y="276022"/>
                </a:lnTo>
                <a:lnTo>
                  <a:pt x="0" y="278764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14723" y="2440052"/>
            <a:ext cx="1246505" cy="278765"/>
          </a:xfrm>
          <a:custGeom>
            <a:avLst/>
            <a:gdLst/>
            <a:ahLst/>
            <a:cxnLst/>
            <a:rect l="l" t="t" r="r" b="b"/>
            <a:pathLst>
              <a:path w="1246504" h="278764">
                <a:moveTo>
                  <a:pt x="1211199" y="0"/>
                </a:moveTo>
                <a:lnTo>
                  <a:pt x="34925" y="0"/>
                </a:lnTo>
                <a:lnTo>
                  <a:pt x="21324" y="2722"/>
                </a:lnTo>
                <a:lnTo>
                  <a:pt x="10223" y="10160"/>
                </a:lnTo>
                <a:lnTo>
                  <a:pt x="2742" y="21216"/>
                </a:lnTo>
                <a:lnTo>
                  <a:pt x="0" y="34798"/>
                </a:lnTo>
                <a:lnTo>
                  <a:pt x="0" y="243839"/>
                </a:lnTo>
                <a:lnTo>
                  <a:pt x="2742" y="257440"/>
                </a:lnTo>
                <a:lnTo>
                  <a:pt x="10223" y="268541"/>
                </a:lnTo>
                <a:lnTo>
                  <a:pt x="21324" y="276022"/>
                </a:lnTo>
                <a:lnTo>
                  <a:pt x="34925" y="278764"/>
                </a:lnTo>
                <a:lnTo>
                  <a:pt x="1211199" y="278764"/>
                </a:lnTo>
                <a:lnTo>
                  <a:pt x="1224799" y="276022"/>
                </a:lnTo>
                <a:lnTo>
                  <a:pt x="1235900" y="268541"/>
                </a:lnTo>
                <a:lnTo>
                  <a:pt x="1243381" y="257440"/>
                </a:lnTo>
                <a:lnTo>
                  <a:pt x="1246124" y="243839"/>
                </a:lnTo>
                <a:lnTo>
                  <a:pt x="1246124" y="34798"/>
                </a:lnTo>
                <a:lnTo>
                  <a:pt x="1243381" y="21216"/>
                </a:lnTo>
                <a:lnTo>
                  <a:pt x="1235900" y="10160"/>
                </a:lnTo>
                <a:lnTo>
                  <a:pt x="1224799" y="2722"/>
                </a:lnTo>
                <a:lnTo>
                  <a:pt x="1211199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14723" y="2440052"/>
            <a:ext cx="1246505" cy="278765"/>
          </a:xfrm>
          <a:custGeom>
            <a:avLst/>
            <a:gdLst/>
            <a:ahLst/>
            <a:cxnLst/>
            <a:rect l="l" t="t" r="r" b="b"/>
            <a:pathLst>
              <a:path w="1246504" h="278764">
                <a:moveTo>
                  <a:pt x="0" y="34798"/>
                </a:moveTo>
                <a:lnTo>
                  <a:pt x="2742" y="21216"/>
                </a:lnTo>
                <a:lnTo>
                  <a:pt x="10223" y="10160"/>
                </a:lnTo>
                <a:lnTo>
                  <a:pt x="21324" y="2722"/>
                </a:lnTo>
                <a:lnTo>
                  <a:pt x="34925" y="0"/>
                </a:lnTo>
                <a:lnTo>
                  <a:pt x="1211199" y="0"/>
                </a:lnTo>
                <a:lnTo>
                  <a:pt x="1224799" y="2722"/>
                </a:lnTo>
                <a:lnTo>
                  <a:pt x="1235900" y="10160"/>
                </a:lnTo>
                <a:lnTo>
                  <a:pt x="1243381" y="21216"/>
                </a:lnTo>
                <a:lnTo>
                  <a:pt x="1246124" y="34798"/>
                </a:lnTo>
                <a:lnTo>
                  <a:pt x="1246124" y="243839"/>
                </a:lnTo>
                <a:lnTo>
                  <a:pt x="1243381" y="257440"/>
                </a:lnTo>
                <a:lnTo>
                  <a:pt x="1235900" y="268541"/>
                </a:lnTo>
                <a:lnTo>
                  <a:pt x="1224799" y="276022"/>
                </a:lnTo>
                <a:lnTo>
                  <a:pt x="1211199" y="278764"/>
                </a:lnTo>
                <a:lnTo>
                  <a:pt x="34925" y="278764"/>
                </a:lnTo>
                <a:lnTo>
                  <a:pt x="21324" y="276022"/>
                </a:lnTo>
                <a:lnTo>
                  <a:pt x="10223" y="268541"/>
                </a:lnTo>
                <a:lnTo>
                  <a:pt x="2742" y="257440"/>
                </a:lnTo>
                <a:lnTo>
                  <a:pt x="0" y="243839"/>
                </a:lnTo>
                <a:lnTo>
                  <a:pt x="0" y="34798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710177" y="2490471"/>
            <a:ext cx="85661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b="1" spc="60" dirty="0">
                <a:latin typeface="Trebuchet MS"/>
                <a:cs typeface="Trebuchet MS"/>
              </a:rPr>
              <a:t>Age </a:t>
            </a:r>
            <a:r>
              <a:rPr sz="1100" b="1" dirty="0">
                <a:latin typeface="Trebuchet MS"/>
                <a:cs typeface="Trebuchet MS"/>
              </a:rPr>
              <a:t>&gt; </a:t>
            </a:r>
            <a:r>
              <a:rPr sz="1100" b="1" spc="-40" dirty="0">
                <a:latin typeface="Trebuchet MS"/>
                <a:cs typeface="Trebuchet MS"/>
              </a:rPr>
              <a:t>70</a:t>
            </a:r>
            <a:r>
              <a:rPr sz="1100" b="1" spc="-235" dirty="0">
                <a:latin typeface="Trebuchet MS"/>
                <a:cs typeface="Trebuchet MS"/>
              </a:rPr>
              <a:t> </a:t>
            </a:r>
            <a:r>
              <a:rPr sz="1100" b="1" spc="-5" dirty="0">
                <a:latin typeface="Trebuchet MS"/>
                <a:cs typeface="Trebuchet MS"/>
              </a:rPr>
              <a:t>ans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74076" y="2992120"/>
            <a:ext cx="2229485" cy="1229360"/>
          </a:xfrm>
          <a:custGeom>
            <a:avLst/>
            <a:gdLst/>
            <a:ahLst/>
            <a:cxnLst/>
            <a:rect l="l" t="t" r="r" b="b"/>
            <a:pathLst>
              <a:path w="2229485" h="1229360">
                <a:moveTo>
                  <a:pt x="0" y="1228978"/>
                </a:moveTo>
                <a:lnTo>
                  <a:pt x="2229358" y="1228978"/>
                </a:lnTo>
                <a:lnTo>
                  <a:pt x="2229358" y="0"/>
                </a:lnTo>
                <a:lnTo>
                  <a:pt x="0" y="0"/>
                </a:lnTo>
                <a:lnTo>
                  <a:pt x="0" y="122897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74076" y="2992120"/>
            <a:ext cx="2229485" cy="1229360"/>
          </a:xfrm>
          <a:custGeom>
            <a:avLst/>
            <a:gdLst/>
            <a:ahLst/>
            <a:cxnLst/>
            <a:rect l="l" t="t" r="r" b="b"/>
            <a:pathLst>
              <a:path w="2229485" h="1229360">
                <a:moveTo>
                  <a:pt x="0" y="1228978"/>
                </a:moveTo>
                <a:lnTo>
                  <a:pt x="2229358" y="1228978"/>
                </a:lnTo>
                <a:lnTo>
                  <a:pt x="2229358" y="0"/>
                </a:lnTo>
                <a:lnTo>
                  <a:pt x="0" y="0"/>
                </a:lnTo>
                <a:lnTo>
                  <a:pt x="0" y="1228978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52955" y="3032505"/>
            <a:ext cx="2062480" cy="1109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200" spc="-55" dirty="0">
                <a:latin typeface="Trebuchet MS"/>
                <a:cs typeface="Trebuchet MS"/>
              </a:rPr>
              <a:t>Chimiothérapie </a:t>
            </a:r>
            <a:r>
              <a:rPr sz="1200" spc="-120" dirty="0">
                <a:latin typeface="Trebuchet MS"/>
                <a:cs typeface="Trebuchet MS"/>
              </a:rPr>
              <a:t>à </a:t>
            </a:r>
            <a:r>
              <a:rPr sz="1200" spc="-80" dirty="0">
                <a:latin typeface="Trebuchet MS"/>
                <a:cs typeface="Trebuchet MS"/>
              </a:rPr>
              <a:t>base </a:t>
            </a:r>
            <a:r>
              <a:rPr sz="1200" spc="-70" dirty="0">
                <a:latin typeface="Trebuchet MS"/>
                <a:cs typeface="Trebuchet MS"/>
              </a:rPr>
              <a:t>de </a:t>
            </a:r>
            <a:r>
              <a:rPr sz="1200" spc="-60" dirty="0">
                <a:latin typeface="Trebuchet MS"/>
                <a:cs typeface="Trebuchet MS"/>
              </a:rPr>
              <a:t>sels </a:t>
            </a:r>
            <a:r>
              <a:rPr sz="1200" spc="-70" dirty="0">
                <a:latin typeface="Trebuchet MS"/>
                <a:cs typeface="Trebuchet MS"/>
              </a:rPr>
              <a:t>de  </a:t>
            </a:r>
            <a:r>
              <a:rPr sz="1200" spc="-85" dirty="0">
                <a:latin typeface="Trebuchet MS"/>
                <a:cs typeface="Trebuchet MS"/>
              </a:rPr>
              <a:t>platine</a:t>
            </a:r>
            <a:endParaRPr sz="1200">
              <a:latin typeface="Trebuchet MS"/>
              <a:cs typeface="Trebuchet MS"/>
            </a:endParaRPr>
          </a:p>
          <a:p>
            <a:pPr marL="12700"/>
            <a:r>
              <a:rPr sz="1200" spc="-75" dirty="0">
                <a:latin typeface="Trebuchet MS"/>
                <a:cs typeface="Trebuchet MS"/>
              </a:rPr>
              <a:t>-cisplatine </a:t>
            </a:r>
            <a:r>
              <a:rPr sz="1200" spc="155" dirty="0">
                <a:latin typeface="Trebuchet MS"/>
                <a:cs typeface="Trebuchet MS"/>
              </a:rPr>
              <a:t>–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vinorelbine</a:t>
            </a:r>
            <a:endParaRPr sz="1200">
              <a:latin typeface="Trebuchet MS"/>
              <a:cs typeface="Trebuchet MS"/>
            </a:endParaRPr>
          </a:p>
          <a:p>
            <a:pPr marL="12700"/>
            <a:r>
              <a:rPr sz="1200" spc="-75" dirty="0">
                <a:latin typeface="Trebuchet MS"/>
                <a:cs typeface="Trebuchet MS"/>
              </a:rPr>
              <a:t>-cisplatine </a:t>
            </a:r>
            <a:r>
              <a:rPr sz="1200" spc="-55" dirty="0">
                <a:latin typeface="Trebuchet MS"/>
                <a:cs typeface="Trebuchet MS"/>
              </a:rPr>
              <a:t>-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gemcitabine</a:t>
            </a:r>
            <a:endParaRPr sz="1200">
              <a:latin typeface="Trebuchet MS"/>
              <a:cs typeface="Trebuchet MS"/>
            </a:endParaRPr>
          </a:p>
          <a:p>
            <a:pPr marL="12700"/>
            <a:r>
              <a:rPr sz="1200" spc="-75" dirty="0">
                <a:latin typeface="Trebuchet MS"/>
                <a:cs typeface="Trebuchet MS"/>
              </a:rPr>
              <a:t>-cisplatine </a:t>
            </a:r>
            <a:r>
              <a:rPr sz="1200" spc="155" dirty="0">
                <a:latin typeface="Trebuchet MS"/>
                <a:cs typeface="Trebuchet MS"/>
              </a:rPr>
              <a:t>–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docétaxel</a:t>
            </a:r>
            <a:endParaRPr sz="1200">
              <a:latin typeface="Trebuchet MS"/>
              <a:cs typeface="Trebuchet MS"/>
            </a:endParaRPr>
          </a:p>
          <a:p>
            <a:pPr marL="12700"/>
            <a:r>
              <a:rPr sz="1200" spc="-60" dirty="0">
                <a:latin typeface="Trebuchet MS"/>
                <a:cs typeface="Trebuchet MS"/>
              </a:rPr>
              <a:t>-carboplatine* </a:t>
            </a:r>
            <a:r>
              <a:rPr sz="1200" spc="155" dirty="0">
                <a:latin typeface="Trebuchet MS"/>
                <a:cs typeface="Trebuchet MS"/>
              </a:rPr>
              <a:t>–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paclitaxel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23767" y="2982214"/>
            <a:ext cx="1863725" cy="1383030"/>
          </a:xfrm>
          <a:prstGeom prst="rect">
            <a:avLst/>
          </a:prstGeom>
          <a:solidFill>
            <a:srgbClr val="FFFF00"/>
          </a:solidFill>
          <a:ln w="9525">
            <a:solidFill>
              <a:srgbClr val="7E7E7E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86995" marR="189865" algn="just">
              <a:spcBef>
                <a:spcPts val="275"/>
              </a:spcBef>
            </a:pPr>
            <a:r>
              <a:rPr sz="1200" spc="-50" dirty="0">
                <a:latin typeface="Trebuchet MS"/>
                <a:cs typeface="Trebuchet MS"/>
              </a:rPr>
              <a:t>Carboplatine </a:t>
            </a:r>
            <a:r>
              <a:rPr sz="1200" spc="55" dirty="0">
                <a:latin typeface="Trebuchet MS"/>
                <a:cs typeface="Trebuchet MS"/>
              </a:rPr>
              <a:t>*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-paclitaxel  </a:t>
            </a:r>
            <a:r>
              <a:rPr sz="1200" spc="-70" dirty="0">
                <a:latin typeface="Trebuchet MS"/>
                <a:cs typeface="Trebuchet MS"/>
              </a:rPr>
              <a:t>hebdomadaire</a:t>
            </a:r>
            <a:endParaRPr sz="1200">
              <a:latin typeface="Trebuchet MS"/>
              <a:cs typeface="Trebuchet MS"/>
            </a:endParaRPr>
          </a:p>
          <a:p>
            <a:pPr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86995" algn="just"/>
            <a:r>
              <a:rPr sz="1200" spc="-25" dirty="0">
                <a:latin typeface="Trebuchet MS"/>
                <a:cs typeface="Trebuchet MS"/>
              </a:rPr>
              <a:t>Options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18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86995" marR="208915" algn="just"/>
            <a:r>
              <a:rPr sz="1200" spc="-50" dirty="0">
                <a:latin typeface="Trebuchet MS"/>
                <a:cs typeface="Trebuchet MS"/>
              </a:rPr>
              <a:t>Mono-chimiothérapie </a:t>
            </a:r>
            <a:r>
              <a:rPr sz="1200" spc="-20" dirty="0">
                <a:latin typeface="Trebuchet MS"/>
                <a:cs typeface="Trebuchet MS"/>
              </a:rPr>
              <a:t>ou  </a:t>
            </a:r>
            <a:r>
              <a:rPr sz="1200" spc="-60" dirty="0">
                <a:latin typeface="Trebuchet MS"/>
                <a:cs typeface="Trebuchet MS"/>
              </a:rPr>
              <a:t>doublet </a:t>
            </a:r>
            <a:r>
              <a:rPr sz="1200" spc="-120" dirty="0">
                <a:latin typeface="Trebuchet MS"/>
                <a:cs typeface="Trebuchet MS"/>
              </a:rPr>
              <a:t>à </a:t>
            </a:r>
            <a:r>
              <a:rPr sz="1200" spc="-80" dirty="0">
                <a:latin typeface="Trebuchet MS"/>
                <a:cs typeface="Trebuchet MS"/>
              </a:rPr>
              <a:t>base </a:t>
            </a:r>
            <a:r>
              <a:rPr sz="1200" spc="-70" dirty="0">
                <a:latin typeface="Trebuchet MS"/>
                <a:cs typeface="Trebuchet MS"/>
              </a:rPr>
              <a:t>de </a:t>
            </a:r>
            <a:r>
              <a:rPr sz="1200" spc="-60" dirty="0">
                <a:latin typeface="Trebuchet MS"/>
                <a:cs typeface="Trebuchet MS"/>
              </a:rPr>
              <a:t>sels </a:t>
            </a:r>
            <a:r>
              <a:rPr sz="1200" spc="-70" dirty="0">
                <a:latin typeface="Trebuchet MS"/>
                <a:cs typeface="Trebuchet MS"/>
              </a:rPr>
              <a:t>de  </a:t>
            </a:r>
            <a:r>
              <a:rPr sz="1200" spc="-85" dirty="0">
                <a:latin typeface="Trebuchet MS"/>
                <a:cs typeface="Trebuchet MS"/>
              </a:rPr>
              <a:t>platine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945384" y="2173732"/>
            <a:ext cx="5842635" cy="0"/>
          </a:xfrm>
          <a:custGeom>
            <a:avLst/>
            <a:gdLst/>
            <a:ahLst/>
            <a:cxnLst/>
            <a:rect l="l" t="t" r="r" b="b"/>
            <a:pathLst>
              <a:path w="5842634">
                <a:moveTo>
                  <a:pt x="0" y="0"/>
                </a:moveTo>
                <a:lnTo>
                  <a:pt x="5842254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85969" y="2182241"/>
            <a:ext cx="76200" cy="278130"/>
          </a:xfrm>
          <a:custGeom>
            <a:avLst/>
            <a:gdLst/>
            <a:ahLst/>
            <a:cxnLst/>
            <a:rect l="l" t="t" r="r" b="b"/>
            <a:pathLst>
              <a:path w="76200" h="278130">
                <a:moveTo>
                  <a:pt x="33429" y="201698"/>
                </a:moveTo>
                <a:lnTo>
                  <a:pt x="0" y="202311"/>
                </a:lnTo>
                <a:lnTo>
                  <a:pt x="39496" y="277749"/>
                </a:lnTo>
                <a:lnTo>
                  <a:pt x="69769" y="214375"/>
                </a:lnTo>
                <a:lnTo>
                  <a:pt x="33654" y="214375"/>
                </a:lnTo>
                <a:lnTo>
                  <a:pt x="33429" y="201698"/>
                </a:lnTo>
                <a:close/>
              </a:path>
              <a:path w="76200" h="278130">
                <a:moveTo>
                  <a:pt x="42953" y="201523"/>
                </a:moveTo>
                <a:lnTo>
                  <a:pt x="33429" y="201698"/>
                </a:lnTo>
                <a:lnTo>
                  <a:pt x="33654" y="214375"/>
                </a:lnTo>
                <a:lnTo>
                  <a:pt x="43179" y="214249"/>
                </a:lnTo>
                <a:lnTo>
                  <a:pt x="42953" y="201523"/>
                </a:lnTo>
                <a:close/>
              </a:path>
              <a:path w="76200" h="278130">
                <a:moveTo>
                  <a:pt x="76200" y="200913"/>
                </a:moveTo>
                <a:lnTo>
                  <a:pt x="42953" y="201523"/>
                </a:lnTo>
                <a:lnTo>
                  <a:pt x="43179" y="214249"/>
                </a:lnTo>
                <a:lnTo>
                  <a:pt x="33654" y="214375"/>
                </a:lnTo>
                <a:lnTo>
                  <a:pt x="69769" y="214375"/>
                </a:lnTo>
                <a:lnTo>
                  <a:pt x="76200" y="200913"/>
                </a:lnTo>
                <a:close/>
              </a:path>
              <a:path w="76200" h="278130">
                <a:moveTo>
                  <a:pt x="39369" y="0"/>
                </a:moveTo>
                <a:lnTo>
                  <a:pt x="29844" y="254"/>
                </a:lnTo>
                <a:lnTo>
                  <a:pt x="33429" y="201698"/>
                </a:lnTo>
                <a:lnTo>
                  <a:pt x="42953" y="201523"/>
                </a:lnTo>
                <a:lnTo>
                  <a:pt x="3936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15507" y="2977389"/>
            <a:ext cx="1972310" cy="1922145"/>
          </a:xfrm>
          <a:custGeom>
            <a:avLst/>
            <a:gdLst/>
            <a:ahLst/>
            <a:cxnLst/>
            <a:rect l="l" t="t" r="r" b="b"/>
            <a:pathLst>
              <a:path w="1972309" h="1922145">
                <a:moveTo>
                  <a:pt x="0" y="1922145"/>
                </a:moveTo>
                <a:lnTo>
                  <a:pt x="1972056" y="1922145"/>
                </a:lnTo>
                <a:lnTo>
                  <a:pt x="1972056" y="0"/>
                </a:lnTo>
                <a:lnTo>
                  <a:pt x="0" y="0"/>
                </a:lnTo>
                <a:lnTo>
                  <a:pt x="0" y="192214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15507" y="2977389"/>
            <a:ext cx="1972310" cy="1922145"/>
          </a:xfrm>
          <a:custGeom>
            <a:avLst/>
            <a:gdLst/>
            <a:ahLst/>
            <a:cxnLst/>
            <a:rect l="l" t="t" r="r" b="b"/>
            <a:pathLst>
              <a:path w="1972309" h="1922145">
                <a:moveTo>
                  <a:pt x="0" y="1922145"/>
                </a:moveTo>
                <a:lnTo>
                  <a:pt x="1972056" y="1922145"/>
                </a:lnTo>
                <a:lnTo>
                  <a:pt x="1972056" y="0"/>
                </a:lnTo>
                <a:lnTo>
                  <a:pt x="0" y="0"/>
                </a:lnTo>
                <a:lnTo>
                  <a:pt x="0" y="1922145"/>
                </a:lnTo>
                <a:close/>
              </a:path>
            </a:pathLst>
          </a:custGeom>
          <a:ln w="952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295135" y="3017773"/>
            <a:ext cx="1808480" cy="1109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5" dirty="0">
                <a:latin typeface="Trebuchet MS"/>
                <a:cs typeface="Trebuchet MS"/>
              </a:rPr>
              <a:t>Chimiothérapie</a:t>
            </a:r>
            <a:endParaRPr sz="1200">
              <a:latin typeface="Trebuchet MS"/>
              <a:cs typeface="Trebuchet MS"/>
            </a:endParaRPr>
          </a:p>
          <a:p>
            <a:pPr marL="12700" marR="918844"/>
            <a:r>
              <a:rPr sz="1200" spc="-65" dirty="0">
                <a:latin typeface="Trebuchet MS"/>
                <a:cs typeface="Trebuchet MS"/>
              </a:rPr>
              <a:t>-Standard </a:t>
            </a:r>
            <a:r>
              <a:rPr sz="1200" spc="-180" dirty="0">
                <a:latin typeface="Trebuchet MS"/>
                <a:cs typeface="Trebuchet MS"/>
              </a:rPr>
              <a:t>:  </a:t>
            </a:r>
            <a:r>
              <a:rPr sz="1200" spc="-60" dirty="0">
                <a:latin typeface="Trebuchet MS"/>
                <a:cs typeface="Trebuchet MS"/>
              </a:rPr>
              <a:t>sans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cisplatine</a:t>
            </a:r>
            <a:endParaRPr sz="1200">
              <a:latin typeface="Trebuchet MS"/>
              <a:cs typeface="Trebuchet MS"/>
            </a:endParaRPr>
          </a:p>
          <a:p>
            <a:pPr marL="12700" marR="5080"/>
            <a:r>
              <a:rPr sz="1200" spc="-60" dirty="0">
                <a:latin typeface="Trebuchet MS"/>
                <a:cs typeface="Trebuchet MS"/>
              </a:rPr>
              <a:t>(carboplatine* </a:t>
            </a:r>
            <a:r>
              <a:rPr sz="1200" spc="-70" dirty="0">
                <a:latin typeface="Trebuchet MS"/>
                <a:cs typeface="Trebuchet MS"/>
              </a:rPr>
              <a:t>en </a:t>
            </a:r>
            <a:r>
              <a:rPr sz="1200" spc="-60" dirty="0">
                <a:latin typeface="Trebuchet MS"/>
                <a:cs typeface="Trebuchet MS"/>
              </a:rPr>
              <a:t>association  </a:t>
            </a:r>
            <a:r>
              <a:rPr sz="1200" spc="-105" dirty="0">
                <a:latin typeface="Trebuchet MS"/>
                <a:cs typeface="Trebuchet MS"/>
              </a:rPr>
              <a:t>avec </a:t>
            </a:r>
            <a:r>
              <a:rPr sz="1200" spc="-90" dirty="0">
                <a:latin typeface="Trebuchet MS"/>
                <a:cs typeface="Trebuchet MS"/>
              </a:rPr>
              <a:t>paclitaxel </a:t>
            </a:r>
            <a:r>
              <a:rPr sz="1200" spc="-20" dirty="0">
                <a:latin typeface="Trebuchet MS"/>
                <a:cs typeface="Trebuchet MS"/>
              </a:rPr>
              <a:t>ou  </a:t>
            </a:r>
            <a:r>
              <a:rPr sz="1200" spc="-80" dirty="0">
                <a:latin typeface="Trebuchet MS"/>
                <a:cs typeface="Trebuchet MS"/>
              </a:rPr>
              <a:t>gemcitabine)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95135" y="4297934"/>
            <a:ext cx="1503680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200" spc="-55" dirty="0">
                <a:latin typeface="Trebuchet MS"/>
                <a:cs typeface="Trebuchet MS"/>
              </a:rPr>
              <a:t>- </a:t>
            </a:r>
            <a:r>
              <a:rPr sz="1200" spc="-25" dirty="0">
                <a:latin typeface="Trebuchet MS"/>
                <a:cs typeface="Trebuchet MS"/>
              </a:rPr>
              <a:t>Option  </a:t>
            </a:r>
            <a:r>
              <a:rPr sz="1200" spc="-60" dirty="0">
                <a:latin typeface="Trebuchet MS"/>
                <a:cs typeface="Trebuchet MS"/>
              </a:rPr>
              <a:t>monochimiothérapie  </a:t>
            </a:r>
            <a:r>
              <a:rPr sz="1200" spc="-85" dirty="0">
                <a:latin typeface="Trebuchet MS"/>
                <a:cs typeface="Trebuchet MS"/>
              </a:rPr>
              <a:t>gemcitabine,</a:t>
            </a:r>
            <a:r>
              <a:rPr sz="1200" spc="-25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vinorelbine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03768" y="2993200"/>
            <a:ext cx="1107440" cy="220573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7630">
              <a:spcBef>
                <a:spcPts val="280"/>
              </a:spcBef>
            </a:pPr>
            <a:r>
              <a:rPr sz="1200" spc="-35" dirty="0">
                <a:latin typeface="Trebuchet MS"/>
                <a:cs typeface="Trebuchet MS"/>
              </a:rPr>
              <a:t>Soins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palliatifs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907283" y="2738755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4">
                <a:moveTo>
                  <a:pt x="33401" y="175514"/>
                </a:moveTo>
                <a:lnTo>
                  <a:pt x="0" y="175514"/>
                </a:lnTo>
                <a:lnTo>
                  <a:pt x="38100" y="251714"/>
                </a:lnTo>
                <a:lnTo>
                  <a:pt x="69850" y="188214"/>
                </a:lnTo>
                <a:lnTo>
                  <a:pt x="33401" y="188214"/>
                </a:lnTo>
                <a:lnTo>
                  <a:pt x="33401" y="175514"/>
                </a:lnTo>
                <a:close/>
              </a:path>
              <a:path w="76200" h="252094">
                <a:moveTo>
                  <a:pt x="42926" y="0"/>
                </a:moveTo>
                <a:lnTo>
                  <a:pt x="33401" y="0"/>
                </a:lnTo>
                <a:lnTo>
                  <a:pt x="33401" y="188214"/>
                </a:lnTo>
                <a:lnTo>
                  <a:pt x="42926" y="188214"/>
                </a:lnTo>
                <a:lnTo>
                  <a:pt x="42926" y="0"/>
                </a:lnTo>
                <a:close/>
              </a:path>
              <a:path w="76200" h="252094">
                <a:moveTo>
                  <a:pt x="76200" y="175514"/>
                </a:moveTo>
                <a:lnTo>
                  <a:pt x="42926" y="175514"/>
                </a:lnTo>
                <a:lnTo>
                  <a:pt x="42926" y="188214"/>
                </a:lnTo>
                <a:lnTo>
                  <a:pt x="69850" y="188214"/>
                </a:lnTo>
                <a:lnTo>
                  <a:pt x="76200" y="17551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17231" y="2440052"/>
            <a:ext cx="917575" cy="324485"/>
          </a:xfrm>
          <a:custGeom>
            <a:avLst/>
            <a:gdLst/>
            <a:ahLst/>
            <a:cxnLst/>
            <a:rect l="l" t="t" r="r" b="b"/>
            <a:pathLst>
              <a:path w="917575" h="324485">
                <a:moveTo>
                  <a:pt x="876553" y="0"/>
                </a:moveTo>
                <a:lnTo>
                  <a:pt x="40513" y="0"/>
                </a:lnTo>
                <a:lnTo>
                  <a:pt x="24753" y="3167"/>
                </a:lnTo>
                <a:lnTo>
                  <a:pt x="11874" y="11811"/>
                </a:lnTo>
                <a:lnTo>
                  <a:pt x="3186" y="24645"/>
                </a:lnTo>
                <a:lnTo>
                  <a:pt x="0" y="40386"/>
                </a:lnTo>
                <a:lnTo>
                  <a:pt x="0" y="283463"/>
                </a:lnTo>
                <a:lnTo>
                  <a:pt x="3186" y="299223"/>
                </a:lnTo>
                <a:lnTo>
                  <a:pt x="11874" y="312102"/>
                </a:lnTo>
                <a:lnTo>
                  <a:pt x="24753" y="320790"/>
                </a:lnTo>
                <a:lnTo>
                  <a:pt x="40513" y="323976"/>
                </a:lnTo>
                <a:lnTo>
                  <a:pt x="876553" y="0"/>
                </a:lnTo>
                <a:close/>
              </a:path>
              <a:path w="917575" h="324485">
                <a:moveTo>
                  <a:pt x="876553" y="0"/>
                </a:moveTo>
                <a:lnTo>
                  <a:pt x="876553" y="323976"/>
                </a:lnTo>
                <a:lnTo>
                  <a:pt x="892313" y="320790"/>
                </a:lnTo>
                <a:lnTo>
                  <a:pt x="905192" y="312102"/>
                </a:lnTo>
                <a:lnTo>
                  <a:pt x="913880" y="299223"/>
                </a:lnTo>
                <a:lnTo>
                  <a:pt x="917067" y="283463"/>
                </a:lnTo>
                <a:lnTo>
                  <a:pt x="917067" y="40386"/>
                </a:lnTo>
                <a:lnTo>
                  <a:pt x="913880" y="24645"/>
                </a:lnTo>
                <a:lnTo>
                  <a:pt x="905192" y="11811"/>
                </a:lnTo>
                <a:lnTo>
                  <a:pt x="892313" y="3167"/>
                </a:lnTo>
                <a:lnTo>
                  <a:pt x="876553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17231" y="2440051"/>
            <a:ext cx="876935" cy="40640"/>
          </a:xfrm>
          <a:custGeom>
            <a:avLst/>
            <a:gdLst/>
            <a:ahLst/>
            <a:cxnLst/>
            <a:rect l="l" t="t" r="r" b="b"/>
            <a:pathLst>
              <a:path w="876934" h="40639">
                <a:moveTo>
                  <a:pt x="0" y="40386"/>
                </a:moveTo>
                <a:lnTo>
                  <a:pt x="3186" y="24645"/>
                </a:lnTo>
                <a:lnTo>
                  <a:pt x="11874" y="11811"/>
                </a:lnTo>
                <a:lnTo>
                  <a:pt x="24753" y="3167"/>
                </a:lnTo>
                <a:lnTo>
                  <a:pt x="40513" y="0"/>
                </a:lnTo>
                <a:lnTo>
                  <a:pt x="876553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17230" y="2480437"/>
            <a:ext cx="40640" cy="283845"/>
          </a:xfrm>
          <a:custGeom>
            <a:avLst/>
            <a:gdLst/>
            <a:ahLst/>
            <a:cxnLst/>
            <a:rect l="l" t="t" r="r" b="b"/>
            <a:pathLst>
              <a:path w="40640" h="283844">
                <a:moveTo>
                  <a:pt x="40513" y="283590"/>
                </a:moveTo>
                <a:lnTo>
                  <a:pt x="24753" y="280404"/>
                </a:lnTo>
                <a:lnTo>
                  <a:pt x="11874" y="271716"/>
                </a:lnTo>
                <a:lnTo>
                  <a:pt x="3186" y="258837"/>
                </a:lnTo>
                <a:lnTo>
                  <a:pt x="0" y="243077"/>
                </a:ln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193783" y="2440052"/>
            <a:ext cx="40640" cy="324485"/>
          </a:xfrm>
          <a:custGeom>
            <a:avLst/>
            <a:gdLst/>
            <a:ahLst/>
            <a:cxnLst/>
            <a:rect l="l" t="t" r="r" b="b"/>
            <a:pathLst>
              <a:path w="40640" h="324485">
                <a:moveTo>
                  <a:pt x="0" y="0"/>
                </a:moveTo>
                <a:lnTo>
                  <a:pt x="15759" y="3167"/>
                </a:lnTo>
                <a:lnTo>
                  <a:pt x="28638" y="11811"/>
                </a:lnTo>
                <a:lnTo>
                  <a:pt x="37326" y="24645"/>
                </a:lnTo>
                <a:lnTo>
                  <a:pt x="40513" y="40386"/>
                </a:lnTo>
                <a:lnTo>
                  <a:pt x="40513" y="283463"/>
                </a:lnTo>
                <a:lnTo>
                  <a:pt x="37326" y="299223"/>
                </a:lnTo>
                <a:lnTo>
                  <a:pt x="28638" y="312102"/>
                </a:lnTo>
                <a:lnTo>
                  <a:pt x="15759" y="320790"/>
                </a:lnTo>
                <a:lnTo>
                  <a:pt x="0" y="323976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17231" y="2440052"/>
            <a:ext cx="917575" cy="324485"/>
          </a:xfrm>
          <a:custGeom>
            <a:avLst/>
            <a:gdLst/>
            <a:ahLst/>
            <a:cxnLst/>
            <a:rect l="l" t="t" r="r" b="b"/>
            <a:pathLst>
              <a:path w="917575" h="324485">
                <a:moveTo>
                  <a:pt x="876553" y="0"/>
                </a:moveTo>
                <a:lnTo>
                  <a:pt x="40513" y="0"/>
                </a:lnTo>
                <a:lnTo>
                  <a:pt x="24753" y="3167"/>
                </a:lnTo>
                <a:lnTo>
                  <a:pt x="11874" y="11811"/>
                </a:lnTo>
                <a:lnTo>
                  <a:pt x="3186" y="24645"/>
                </a:lnTo>
                <a:lnTo>
                  <a:pt x="0" y="40386"/>
                </a:lnTo>
                <a:lnTo>
                  <a:pt x="0" y="283463"/>
                </a:lnTo>
                <a:lnTo>
                  <a:pt x="3186" y="299223"/>
                </a:lnTo>
                <a:lnTo>
                  <a:pt x="11874" y="312102"/>
                </a:lnTo>
                <a:lnTo>
                  <a:pt x="24753" y="320790"/>
                </a:lnTo>
                <a:lnTo>
                  <a:pt x="40513" y="323976"/>
                </a:lnTo>
                <a:lnTo>
                  <a:pt x="876553" y="323976"/>
                </a:lnTo>
                <a:lnTo>
                  <a:pt x="892313" y="320790"/>
                </a:lnTo>
                <a:lnTo>
                  <a:pt x="905192" y="312102"/>
                </a:lnTo>
                <a:lnTo>
                  <a:pt x="913880" y="299223"/>
                </a:lnTo>
                <a:lnTo>
                  <a:pt x="917067" y="283463"/>
                </a:lnTo>
                <a:lnTo>
                  <a:pt x="917067" y="40386"/>
                </a:lnTo>
                <a:lnTo>
                  <a:pt x="913880" y="24645"/>
                </a:lnTo>
                <a:lnTo>
                  <a:pt x="905192" y="11811"/>
                </a:lnTo>
                <a:lnTo>
                  <a:pt x="892313" y="3167"/>
                </a:lnTo>
                <a:lnTo>
                  <a:pt x="876553" y="0"/>
                </a:lnTo>
                <a:close/>
              </a:path>
            </a:pathLst>
          </a:custGeom>
          <a:solidFill>
            <a:srgbClr val="00BC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17231" y="2440052"/>
            <a:ext cx="917575" cy="324485"/>
          </a:xfrm>
          <a:custGeom>
            <a:avLst/>
            <a:gdLst/>
            <a:ahLst/>
            <a:cxnLst/>
            <a:rect l="l" t="t" r="r" b="b"/>
            <a:pathLst>
              <a:path w="917575" h="324485">
                <a:moveTo>
                  <a:pt x="0" y="40386"/>
                </a:moveTo>
                <a:lnTo>
                  <a:pt x="3186" y="24645"/>
                </a:lnTo>
                <a:lnTo>
                  <a:pt x="11874" y="11811"/>
                </a:lnTo>
                <a:lnTo>
                  <a:pt x="24753" y="3167"/>
                </a:lnTo>
                <a:lnTo>
                  <a:pt x="40513" y="0"/>
                </a:lnTo>
                <a:lnTo>
                  <a:pt x="876553" y="0"/>
                </a:lnTo>
                <a:lnTo>
                  <a:pt x="892313" y="3167"/>
                </a:lnTo>
                <a:lnTo>
                  <a:pt x="905192" y="11811"/>
                </a:lnTo>
                <a:lnTo>
                  <a:pt x="913880" y="24645"/>
                </a:lnTo>
                <a:lnTo>
                  <a:pt x="917067" y="40386"/>
                </a:lnTo>
                <a:lnTo>
                  <a:pt x="917067" y="283463"/>
                </a:lnTo>
                <a:lnTo>
                  <a:pt x="913880" y="299223"/>
                </a:lnTo>
                <a:lnTo>
                  <a:pt x="905192" y="312102"/>
                </a:lnTo>
                <a:lnTo>
                  <a:pt x="892313" y="320790"/>
                </a:lnTo>
                <a:lnTo>
                  <a:pt x="876553" y="323976"/>
                </a:lnTo>
                <a:lnTo>
                  <a:pt x="40513" y="323976"/>
                </a:lnTo>
                <a:lnTo>
                  <a:pt x="24753" y="320790"/>
                </a:lnTo>
                <a:lnTo>
                  <a:pt x="11874" y="312102"/>
                </a:lnTo>
                <a:lnTo>
                  <a:pt x="3186" y="299223"/>
                </a:lnTo>
                <a:lnTo>
                  <a:pt x="0" y="283463"/>
                </a:lnTo>
                <a:lnTo>
                  <a:pt x="0" y="4038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317231" y="2513330"/>
            <a:ext cx="9175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0"/>
            <a:r>
              <a:rPr sz="1100" b="1" spc="85" dirty="0">
                <a:latin typeface="Trebuchet MS"/>
                <a:cs typeface="Trebuchet MS"/>
              </a:rPr>
              <a:t>PS </a:t>
            </a:r>
            <a:r>
              <a:rPr sz="1100" b="1" dirty="0">
                <a:latin typeface="Trebuchet MS"/>
                <a:cs typeface="Trebuchet MS"/>
              </a:rPr>
              <a:t>&gt;</a:t>
            </a:r>
            <a:r>
              <a:rPr sz="1100" b="1" spc="-245" dirty="0">
                <a:latin typeface="Trebuchet MS"/>
                <a:cs typeface="Trebuchet MS"/>
              </a:rPr>
              <a:t> </a:t>
            </a:r>
            <a:r>
              <a:rPr sz="1100" b="1" spc="-40" dirty="0">
                <a:latin typeface="Trebuchet MS"/>
                <a:cs typeface="Trebuchet MS"/>
              </a:rPr>
              <a:t>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737600" y="2176018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4">
                <a:moveTo>
                  <a:pt x="33400" y="175387"/>
                </a:moveTo>
                <a:lnTo>
                  <a:pt x="0" y="175387"/>
                </a:lnTo>
                <a:lnTo>
                  <a:pt x="38100" y="251587"/>
                </a:lnTo>
                <a:lnTo>
                  <a:pt x="69850" y="188087"/>
                </a:lnTo>
                <a:lnTo>
                  <a:pt x="33400" y="188087"/>
                </a:lnTo>
                <a:lnTo>
                  <a:pt x="33400" y="175387"/>
                </a:lnTo>
                <a:close/>
              </a:path>
              <a:path w="76200" h="252094">
                <a:moveTo>
                  <a:pt x="42925" y="0"/>
                </a:moveTo>
                <a:lnTo>
                  <a:pt x="33400" y="0"/>
                </a:lnTo>
                <a:lnTo>
                  <a:pt x="33400" y="188087"/>
                </a:lnTo>
                <a:lnTo>
                  <a:pt x="42925" y="188087"/>
                </a:lnTo>
                <a:lnTo>
                  <a:pt x="42925" y="0"/>
                </a:lnTo>
                <a:close/>
              </a:path>
              <a:path w="76200" h="252094">
                <a:moveTo>
                  <a:pt x="76200" y="175387"/>
                </a:moveTo>
                <a:lnTo>
                  <a:pt x="42925" y="175387"/>
                </a:lnTo>
                <a:lnTo>
                  <a:pt x="42925" y="188087"/>
                </a:lnTo>
                <a:lnTo>
                  <a:pt x="69850" y="188087"/>
                </a:lnTo>
                <a:lnTo>
                  <a:pt x="76200" y="17538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05272" y="2741677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4">
                <a:moveTo>
                  <a:pt x="33274" y="175387"/>
                </a:moveTo>
                <a:lnTo>
                  <a:pt x="0" y="175387"/>
                </a:lnTo>
                <a:lnTo>
                  <a:pt x="38100" y="251587"/>
                </a:lnTo>
                <a:lnTo>
                  <a:pt x="69850" y="188087"/>
                </a:lnTo>
                <a:lnTo>
                  <a:pt x="33274" y="188087"/>
                </a:lnTo>
                <a:lnTo>
                  <a:pt x="33274" y="175387"/>
                </a:lnTo>
                <a:close/>
              </a:path>
              <a:path w="76200" h="252094">
                <a:moveTo>
                  <a:pt x="42799" y="0"/>
                </a:moveTo>
                <a:lnTo>
                  <a:pt x="33274" y="0"/>
                </a:lnTo>
                <a:lnTo>
                  <a:pt x="33274" y="188087"/>
                </a:lnTo>
                <a:lnTo>
                  <a:pt x="42799" y="188087"/>
                </a:lnTo>
                <a:lnTo>
                  <a:pt x="42799" y="0"/>
                </a:lnTo>
                <a:close/>
              </a:path>
              <a:path w="76200" h="252094">
                <a:moveTo>
                  <a:pt x="76200" y="175387"/>
                </a:moveTo>
                <a:lnTo>
                  <a:pt x="42799" y="175387"/>
                </a:lnTo>
                <a:lnTo>
                  <a:pt x="42799" y="188087"/>
                </a:lnTo>
                <a:lnTo>
                  <a:pt x="69850" y="188087"/>
                </a:lnTo>
                <a:lnTo>
                  <a:pt x="76200" y="17538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31939" y="2741677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4">
                <a:moveTo>
                  <a:pt x="33274" y="175387"/>
                </a:moveTo>
                <a:lnTo>
                  <a:pt x="0" y="175387"/>
                </a:lnTo>
                <a:lnTo>
                  <a:pt x="38100" y="251587"/>
                </a:lnTo>
                <a:lnTo>
                  <a:pt x="69850" y="188087"/>
                </a:lnTo>
                <a:lnTo>
                  <a:pt x="33274" y="188087"/>
                </a:lnTo>
                <a:lnTo>
                  <a:pt x="33274" y="175387"/>
                </a:lnTo>
                <a:close/>
              </a:path>
              <a:path w="76200" h="252094">
                <a:moveTo>
                  <a:pt x="42799" y="0"/>
                </a:moveTo>
                <a:lnTo>
                  <a:pt x="33274" y="0"/>
                </a:lnTo>
                <a:lnTo>
                  <a:pt x="33274" y="188087"/>
                </a:lnTo>
                <a:lnTo>
                  <a:pt x="42799" y="188087"/>
                </a:lnTo>
                <a:lnTo>
                  <a:pt x="42799" y="0"/>
                </a:lnTo>
                <a:close/>
              </a:path>
              <a:path w="76200" h="252094">
                <a:moveTo>
                  <a:pt x="76200" y="175387"/>
                </a:moveTo>
                <a:lnTo>
                  <a:pt x="42799" y="175387"/>
                </a:lnTo>
                <a:lnTo>
                  <a:pt x="42799" y="188087"/>
                </a:lnTo>
                <a:lnTo>
                  <a:pt x="69850" y="188087"/>
                </a:lnTo>
                <a:lnTo>
                  <a:pt x="76200" y="17538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37600" y="2738755"/>
            <a:ext cx="76200" cy="252095"/>
          </a:xfrm>
          <a:custGeom>
            <a:avLst/>
            <a:gdLst/>
            <a:ahLst/>
            <a:cxnLst/>
            <a:rect l="l" t="t" r="r" b="b"/>
            <a:pathLst>
              <a:path w="76200" h="252094">
                <a:moveTo>
                  <a:pt x="33400" y="175514"/>
                </a:moveTo>
                <a:lnTo>
                  <a:pt x="0" y="175514"/>
                </a:lnTo>
                <a:lnTo>
                  <a:pt x="38100" y="251714"/>
                </a:lnTo>
                <a:lnTo>
                  <a:pt x="69850" y="188214"/>
                </a:lnTo>
                <a:lnTo>
                  <a:pt x="33400" y="188214"/>
                </a:lnTo>
                <a:lnTo>
                  <a:pt x="33400" y="175514"/>
                </a:lnTo>
                <a:close/>
              </a:path>
              <a:path w="76200" h="252094">
                <a:moveTo>
                  <a:pt x="42925" y="0"/>
                </a:moveTo>
                <a:lnTo>
                  <a:pt x="33400" y="0"/>
                </a:lnTo>
                <a:lnTo>
                  <a:pt x="33400" y="188214"/>
                </a:lnTo>
                <a:lnTo>
                  <a:pt x="42925" y="188214"/>
                </a:lnTo>
                <a:lnTo>
                  <a:pt x="42925" y="0"/>
                </a:lnTo>
                <a:close/>
              </a:path>
              <a:path w="76200" h="252094">
                <a:moveTo>
                  <a:pt x="76200" y="175514"/>
                </a:moveTo>
                <a:lnTo>
                  <a:pt x="42925" y="175514"/>
                </a:lnTo>
                <a:lnTo>
                  <a:pt x="42925" y="188214"/>
                </a:lnTo>
                <a:lnTo>
                  <a:pt x="69850" y="188214"/>
                </a:lnTo>
                <a:lnTo>
                  <a:pt x="76200" y="17551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45075" y="4365117"/>
            <a:ext cx="76200" cy="865505"/>
          </a:xfrm>
          <a:custGeom>
            <a:avLst/>
            <a:gdLst/>
            <a:ahLst/>
            <a:cxnLst/>
            <a:rect l="l" t="t" r="r" b="b"/>
            <a:pathLst>
              <a:path w="76200" h="865504">
                <a:moveTo>
                  <a:pt x="33274" y="788923"/>
                </a:moveTo>
                <a:lnTo>
                  <a:pt x="0" y="788923"/>
                </a:lnTo>
                <a:lnTo>
                  <a:pt x="38100" y="865123"/>
                </a:lnTo>
                <a:lnTo>
                  <a:pt x="69850" y="801623"/>
                </a:lnTo>
                <a:lnTo>
                  <a:pt x="33274" y="801623"/>
                </a:lnTo>
                <a:lnTo>
                  <a:pt x="33274" y="788923"/>
                </a:lnTo>
                <a:close/>
              </a:path>
              <a:path w="76200" h="865504">
                <a:moveTo>
                  <a:pt x="42799" y="0"/>
                </a:moveTo>
                <a:lnTo>
                  <a:pt x="33274" y="0"/>
                </a:lnTo>
                <a:lnTo>
                  <a:pt x="33274" y="801623"/>
                </a:lnTo>
                <a:lnTo>
                  <a:pt x="42799" y="801623"/>
                </a:lnTo>
                <a:lnTo>
                  <a:pt x="42799" y="0"/>
                </a:lnTo>
                <a:close/>
              </a:path>
              <a:path w="76200" h="865504">
                <a:moveTo>
                  <a:pt x="76200" y="788923"/>
                </a:moveTo>
                <a:lnTo>
                  <a:pt x="42799" y="788923"/>
                </a:lnTo>
                <a:lnTo>
                  <a:pt x="42799" y="801623"/>
                </a:lnTo>
                <a:lnTo>
                  <a:pt x="69850" y="801623"/>
                </a:lnTo>
                <a:lnTo>
                  <a:pt x="76200" y="78892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72358" y="5054091"/>
            <a:ext cx="4165600" cy="0"/>
          </a:xfrm>
          <a:custGeom>
            <a:avLst/>
            <a:gdLst/>
            <a:ahLst/>
            <a:cxnLst/>
            <a:rect l="l" t="t" r="r" b="b"/>
            <a:pathLst>
              <a:path w="4165600">
                <a:moveTo>
                  <a:pt x="0" y="0"/>
                </a:moveTo>
                <a:lnTo>
                  <a:pt x="4165219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34657" y="4899533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559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94074" y="5230241"/>
            <a:ext cx="1229995" cy="361315"/>
          </a:xfrm>
          <a:custGeom>
            <a:avLst/>
            <a:gdLst/>
            <a:ahLst/>
            <a:cxnLst/>
            <a:rect l="l" t="t" r="r" b="b"/>
            <a:pathLst>
              <a:path w="1229995" h="361314">
                <a:moveTo>
                  <a:pt x="0" y="361099"/>
                </a:moveTo>
                <a:lnTo>
                  <a:pt x="8392" y="317453"/>
                </a:lnTo>
                <a:lnTo>
                  <a:pt x="32922" y="275353"/>
                </a:lnTo>
                <a:lnTo>
                  <a:pt x="72619" y="235100"/>
                </a:lnTo>
                <a:lnTo>
                  <a:pt x="126511" y="196997"/>
                </a:lnTo>
                <a:lnTo>
                  <a:pt x="193627" y="161345"/>
                </a:lnTo>
                <a:lnTo>
                  <a:pt x="231840" y="144533"/>
                </a:lnTo>
                <a:lnTo>
                  <a:pt x="272995" y="128448"/>
                </a:lnTo>
                <a:lnTo>
                  <a:pt x="316971" y="113126"/>
                </a:lnTo>
                <a:lnTo>
                  <a:pt x="363646" y="98606"/>
                </a:lnTo>
                <a:lnTo>
                  <a:pt x="412898" y="84926"/>
                </a:lnTo>
                <a:lnTo>
                  <a:pt x="464606" y="72123"/>
                </a:lnTo>
                <a:lnTo>
                  <a:pt x="518649" y="60235"/>
                </a:lnTo>
                <a:lnTo>
                  <a:pt x="574905" y="49300"/>
                </a:lnTo>
                <a:lnTo>
                  <a:pt x="633253" y="39356"/>
                </a:lnTo>
                <a:lnTo>
                  <a:pt x="693572" y="30440"/>
                </a:lnTo>
                <a:lnTo>
                  <a:pt x="755740" y="22591"/>
                </a:lnTo>
                <a:lnTo>
                  <a:pt x="819635" y="15845"/>
                </a:lnTo>
                <a:lnTo>
                  <a:pt x="885137" y="10242"/>
                </a:lnTo>
                <a:lnTo>
                  <a:pt x="952124" y="5817"/>
                </a:lnTo>
                <a:lnTo>
                  <a:pt x="1020474" y="2610"/>
                </a:lnTo>
                <a:lnTo>
                  <a:pt x="1090066" y="659"/>
                </a:lnTo>
                <a:lnTo>
                  <a:pt x="1160779" y="0"/>
                </a:lnTo>
                <a:lnTo>
                  <a:pt x="1229849" y="643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46199" y="5946621"/>
            <a:ext cx="208915" cy="6350"/>
          </a:xfrm>
          <a:custGeom>
            <a:avLst/>
            <a:gdLst/>
            <a:ahLst/>
            <a:cxnLst/>
            <a:rect l="l" t="t" r="r" b="b"/>
            <a:pathLst>
              <a:path w="208914" h="6350">
                <a:moveTo>
                  <a:pt x="208655" y="5817"/>
                </a:moveTo>
                <a:lnTo>
                  <a:pt x="137942" y="5158"/>
                </a:lnTo>
                <a:lnTo>
                  <a:pt x="68350" y="3206"/>
                </a:lnTo>
                <a:lnTo>
                  <a:pt x="0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79211" y="5942197"/>
            <a:ext cx="67310" cy="4445"/>
          </a:xfrm>
          <a:custGeom>
            <a:avLst/>
            <a:gdLst/>
            <a:ahLst/>
            <a:cxnLst/>
            <a:rect l="l" t="t" r="r" b="b"/>
            <a:pathLst>
              <a:path w="67310" h="4445">
                <a:moveTo>
                  <a:pt x="66986" y="4424"/>
                </a:moveTo>
                <a:lnTo>
                  <a:pt x="0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13709" y="5936594"/>
            <a:ext cx="66040" cy="5715"/>
          </a:xfrm>
          <a:custGeom>
            <a:avLst/>
            <a:gdLst/>
            <a:ahLst/>
            <a:cxnLst/>
            <a:rect l="l" t="t" r="r" b="b"/>
            <a:pathLst>
              <a:path w="66039" h="5714">
                <a:moveTo>
                  <a:pt x="65501" y="5603"/>
                </a:moveTo>
                <a:lnTo>
                  <a:pt x="0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68979" y="5903139"/>
            <a:ext cx="245110" cy="33655"/>
          </a:xfrm>
          <a:custGeom>
            <a:avLst/>
            <a:gdLst/>
            <a:ahLst/>
            <a:cxnLst/>
            <a:rect l="l" t="t" r="r" b="b"/>
            <a:pathLst>
              <a:path w="245110" h="33654">
                <a:moveTo>
                  <a:pt x="244730" y="33455"/>
                </a:moveTo>
                <a:lnTo>
                  <a:pt x="180834" y="26709"/>
                </a:lnTo>
                <a:lnTo>
                  <a:pt x="118666" y="18859"/>
                </a:lnTo>
                <a:lnTo>
                  <a:pt x="58348" y="9944"/>
                </a:lnTo>
                <a:lnTo>
                  <a:pt x="0" y="0"/>
                </a:lnTo>
              </a:path>
            </a:pathLst>
          </a:custGeom>
          <a:ln w="1269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58681" y="5880315"/>
            <a:ext cx="110489" cy="22860"/>
          </a:xfrm>
          <a:custGeom>
            <a:avLst/>
            <a:gdLst/>
            <a:ahLst/>
            <a:cxnLst/>
            <a:rect l="l" t="t" r="r" b="b"/>
            <a:pathLst>
              <a:path w="110489" h="22860">
                <a:moveTo>
                  <a:pt x="110299" y="22822"/>
                </a:moveTo>
                <a:lnTo>
                  <a:pt x="54042" y="11887"/>
                </a:lnTo>
                <a:lnTo>
                  <a:pt x="0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06972" y="5867513"/>
            <a:ext cx="52069" cy="13335"/>
          </a:xfrm>
          <a:custGeom>
            <a:avLst/>
            <a:gdLst/>
            <a:ahLst/>
            <a:cxnLst/>
            <a:rect l="l" t="t" r="r" b="b"/>
            <a:pathLst>
              <a:path w="52069" h="13335">
                <a:moveTo>
                  <a:pt x="51708" y="12802"/>
                </a:moveTo>
                <a:lnTo>
                  <a:pt x="0" y="0"/>
                </a:lnTo>
              </a:path>
            </a:pathLst>
          </a:custGeom>
          <a:ln w="1269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94073" y="5591341"/>
            <a:ext cx="413384" cy="276225"/>
          </a:xfrm>
          <a:custGeom>
            <a:avLst/>
            <a:gdLst/>
            <a:ahLst/>
            <a:cxnLst/>
            <a:rect l="l" t="t" r="r" b="b"/>
            <a:pathLst>
              <a:path w="413385" h="276225">
                <a:moveTo>
                  <a:pt x="412898" y="276172"/>
                </a:moveTo>
                <a:lnTo>
                  <a:pt x="363646" y="262492"/>
                </a:lnTo>
                <a:lnTo>
                  <a:pt x="316971" y="247972"/>
                </a:lnTo>
                <a:lnTo>
                  <a:pt x="272995" y="232650"/>
                </a:lnTo>
                <a:lnTo>
                  <a:pt x="231840" y="216565"/>
                </a:lnTo>
                <a:lnTo>
                  <a:pt x="193627" y="199753"/>
                </a:lnTo>
                <a:lnTo>
                  <a:pt x="158477" y="182252"/>
                </a:lnTo>
                <a:lnTo>
                  <a:pt x="97851" y="145337"/>
                </a:lnTo>
                <a:lnTo>
                  <a:pt x="50936" y="106121"/>
                </a:lnTo>
                <a:lnTo>
                  <a:pt x="18701" y="64907"/>
                </a:lnTo>
                <a:lnTo>
                  <a:pt x="2118" y="21997"/>
                </a:lnTo>
                <a:lnTo>
                  <a:pt x="0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54854" y="5230240"/>
            <a:ext cx="527685" cy="39370"/>
          </a:xfrm>
          <a:custGeom>
            <a:avLst/>
            <a:gdLst/>
            <a:ahLst/>
            <a:cxnLst/>
            <a:rect l="l" t="t" r="r" b="b"/>
            <a:pathLst>
              <a:path w="527685" h="39370">
                <a:moveTo>
                  <a:pt x="0" y="0"/>
                </a:moveTo>
                <a:lnTo>
                  <a:pt x="70699" y="659"/>
                </a:lnTo>
                <a:lnTo>
                  <a:pt x="140279" y="2610"/>
                </a:lnTo>
                <a:lnTo>
                  <a:pt x="208617" y="5817"/>
                </a:lnTo>
                <a:lnTo>
                  <a:pt x="275593" y="10242"/>
                </a:lnTo>
                <a:lnTo>
                  <a:pt x="341085" y="15845"/>
                </a:lnTo>
                <a:lnTo>
                  <a:pt x="404972" y="22591"/>
                </a:lnTo>
                <a:lnTo>
                  <a:pt x="467132" y="30440"/>
                </a:lnTo>
                <a:lnTo>
                  <a:pt x="527443" y="39356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82298" y="5269597"/>
            <a:ext cx="58419" cy="10160"/>
          </a:xfrm>
          <a:custGeom>
            <a:avLst/>
            <a:gdLst/>
            <a:ahLst/>
            <a:cxnLst/>
            <a:rect l="l" t="t" r="r" b="b"/>
            <a:pathLst>
              <a:path w="58420" h="10160">
                <a:moveTo>
                  <a:pt x="0" y="0"/>
                </a:moveTo>
                <a:lnTo>
                  <a:pt x="58341" y="9944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40640" y="5279542"/>
            <a:ext cx="110489" cy="22860"/>
          </a:xfrm>
          <a:custGeom>
            <a:avLst/>
            <a:gdLst/>
            <a:ahLst/>
            <a:cxnLst/>
            <a:rect l="l" t="t" r="r" b="b"/>
            <a:pathLst>
              <a:path w="110489" h="22860">
                <a:moveTo>
                  <a:pt x="0" y="0"/>
                </a:moveTo>
                <a:lnTo>
                  <a:pt x="56250" y="10934"/>
                </a:lnTo>
                <a:lnTo>
                  <a:pt x="110288" y="22822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54853" y="5302364"/>
            <a:ext cx="1160780" cy="650240"/>
          </a:xfrm>
          <a:custGeom>
            <a:avLst/>
            <a:gdLst/>
            <a:ahLst/>
            <a:cxnLst/>
            <a:rect l="l" t="t" r="r" b="b"/>
            <a:pathLst>
              <a:path w="1160779" h="650239">
                <a:moveTo>
                  <a:pt x="696073" y="0"/>
                </a:moveTo>
                <a:lnTo>
                  <a:pt x="747776" y="12802"/>
                </a:lnTo>
                <a:lnTo>
                  <a:pt x="797024" y="26483"/>
                </a:lnTo>
                <a:lnTo>
                  <a:pt x="843695" y="41002"/>
                </a:lnTo>
                <a:lnTo>
                  <a:pt x="887668" y="56324"/>
                </a:lnTo>
                <a:lnTo>
                  <a:pt x="928820" y="72410"/>
                </a:lnTo>
                <a:lnTo>
                  <a:pt x="967032" y="89222"/>
                </a:lnTo>
                <a:lnTo>
                  <a:pt x="1002180" y="106722"/>
                </a:lnTo>
                <a:lnTo>
                  <a:pt x="1062803" y="143637"/>
                </a:lnTo>
                <a:lnTo>
                  <a:pt x="1109717" y="182853"/>
                </a:lnTo>
                <a:lnTo>
                  <a:pt x="1141951" y="224067"/>
                </a:lnTo>
                <a:lnTo>
                  <a:pt x="1158534" y="266978"/>
                </a:lnTo>
                <a:lnTo>
                  <a:pt x="1160653" y="288975"/>
                </a:lnTo>
                <a:lnTo>
                  <a:pt x="1158534" y="310972"/>
                </a:lnTo>
                <a:lnTo>
                  <a:pt x="1141951" y="353883"/>
                </a:lnTo>
                <a:lnTo>
                  <a:pt x="1109717" y="395097"/>
                </a:lnTo>
                <a:lnTo>
                  <a:pt x="1062803" y="434313"/>
                </a:lnTo>
                <a:lnTo>
                  <a:pt x="1034144" y="453077"/>
                </a:lnTo>
                <a:lnTo>
                  <a:pt x="1002180" y="471228"/>
                </a:lnTo>
                <a:lnTo>
                  <a:pt x="967032" y="488728"/>
                </a:lnTo>
                <a:lnTo>
                  <a:pt x="928820" y="505540"/>
                </a:lnTo>
                <a:lnTo>
                  <a:pt x="887668" y="521626"/>
                </a:lnTo>
                <a:lnTo>
                  <a:pt x="843695" y="536948"/>
                </a:lnTo>
                <a:lnTo>
                  <a:pt x="797024" y="551467"/>
                </a:lnTo>
                <a:lnTo>
                  <a:pt x="747776" y="565148"/>
                </a:lnTo>
                <a:lnTo>
                  <a:pt x="696073" y="577951"/>
                </a:lnTo>
                <a:lnTo>
                  <a:pt x="642035" y="589838"/>
                </a:lnTo>
                <a:lnTo>
                  <a:pt x="585785" y="600773"/>
                </a:lnTo>
                <a:lnTo>
                  <a:pt x="527443" y="610717"/>
                </a:lnTo>
                <a:lnTo>
                  <a:pt x="467132" y="619633"/>
                </a:lnTo>
                <a:lnTo>
                  <a:pt x="404972" y="627483"/>
                </a:lnTo>
                <a:lnTo>
                  <a:pt x="341085" y="634228"/>
                </a:lnTo>
                <a:lnTo>
                  <a:pt x="275593" y="639832"/>
                </a:lnTo>
                <a:lnTo>
                  <a:pt x="208617" y="644256"/>
                </a:lnTo>
                <a:lnTo>
                  <a:pt x="140279" y="647463"/>
                </a:lnTo>
                <a:lnTo>
                  <a:pt x="70699" y="649415"/>
                </a:lnTo>
                <a:lnTo>
                  <a:pt x="0" y="650074"/>
                </a:lnTo>
              </a:path>
            </a:pathLst>
          </a:custGeom>
          <a:ln w="1269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94073" y="5230240"/>
            <a:ext cx="2321560" cy="722630"/>
          </a:xfrm>
          <a:custGeom>
            <a:avLst/>
            <a:gdLst/>
            <a:ahLst/>
            <a:cxnLst/>
            <a:rect l="l" t="t" r="r" b="b"/>
            <a:pathLst>
              <a:path w="2321560" h="722629">
                <a:moveTo>
                  <a:pt x="1160779" y="0"/>
                </a:moveTo>
                <a:lnTo>
                  <a:pt x="1090066" y="659"/>
                </a:lnTo>
                <a:lnTo>
                  <a:pt x="1020474" y="2610"/>
                </a:lnTo>
                <a:lnTo>
                  <a:pt x="952124" y="5817"/>
                </a:lnTo>
                <a:lnTo>
                  <a:pt x="885137" y="10242"/>
                </a:lnTo>
                <a:lnTo>
                  <a:pt x="819635" y="15845"/>
                </a:lnTo>
                <a:lnTo>
                  <a:pt x="755740" y="22591"/>
                </a:lnTo>
                <a:lnTo>
                  <a:pt x="693572" y="30440"/>
                </a:lnTo>
                <a:lnTo>
                  <a:pt x="633253" y="39356"/>
                </a:lnTo>
                <a:lnTo>
                  <a:pt x="574905" y="49300"/>
                </a:lnTo>
                <a:lnTo>
                  <a:pt x="518649" y="60235"/>
                </a:lnTo>
                <a:lnTo>
                  <a:pt x="464606" y="72123"/>
                </a:lnTo>
                <a:lnTo>
                  <a:pt x="412898" y="84926"/>
                </a:lnTo>
                <a:lnTo>
                  <a:pt x="363646" y="98606"/>
                </a:lnTo>
                <a:lnTo>
                  <a:pt x="316971" y="113126"/>
                </a:lnTo>
                <a:lnTo>
                  <a:pt x="272995" y="128448"/>
                </a:lnTo>
                <a:lnTo>
                  <a:pt x="231840" y="144533"/>
                </a:lnTo>
                <a:lnTo>
                  <a:pt x="193627" y="161345"/>
                </a:lnTo>
                <a:lnTo>
                  <a:pt x="158477" y="178846"/>
                </a:lnTo>
                <a:lnTo>
                  <a:pt x="97851" y="215761"/>
                </a:lnTo>
                <a:lnTo>
                  <a:pt x="50936" y="254977"/>
                </a:lnTo>
                <a:lnTo>
                  <a:pt x="18701" y="296191"/>
                </a:lnTo>
                <a:lnTo>
                  <a:pt x="2118" y="339102"/>
                </a:lnTo>
                <a:lnTo>
                  <a:pt x="0" y="361099"/>
                </a:lnTo>
                <a:lnTo>
                  <a:pt x="2118" y="383096"/>
                </a:lnTo>
                <a:lnTo>
                  <a:pt x="18701" y="426006"/>
                </a:lnTo>
                <a:lnTo>
                  <a:pt x="50936" y="467221"/>
                </a:lnTo>
                <a:lnTo>
                  <a:pt x="97851" y="506436"/>
                </a:lnTo>
                <a:lnTo>
                  <a:pt x="158477" y="543352"/>
                </a:lnTo>
                <a:lnTo>
                  <a:pt x="193627" y="560852"/>
                </a:lnTo>
                <a:lnTo>
                  <a:pt x="231840" y="577664"/>
                </a:lnTo>
                <a:lnTo>
                  <a:pt x="272995" y="593750"/>
                </a:lnTo>
                <a:lnTo>
                  <a:pt x="316971" y="609071"/>
                </a:lnTo>
                <a:lnTo>
                  <a:pt x="363646" y="623591"/>
                </a:lnTo>
                <a:lnTo>
                  <a:pt x="412898" y="637271"/>
                </a:lnTo>
                <a:lnTo>
                  <a:pt x="464606" y="650074"/>
                </a:lnTo>
                <a:lnTo>
                  <a:pt x="518649" y="661962"/>
                </a:lnTo>
                <a:lnTo>
                  <a:pt x="574905" y="672897"/>
                </a:lnTo>
                <a:lnTo>
                  <a:pt x="633253" y="682841"/>
                </a:lnTo>
                <a:lnTo>
                  <a:pt x="693572" y="691757"/>
                </a:lnTo>
                <a:lnTo>
                  <a:pt x="755740" y="699606"/>
                </a:lnTo>
                <a:lnTo>
                  <a:pt x="819635" y="706352"/>
                </a:lnTo>
                <a:lnTo>
                  <a:pt x="885137" y="711956"/>
                </a:lnTo>
                <a:lnTo>
                  <a:pt x="952124" y="716380"/>
                </a:lnTo>
                <a:lnTo>
                  <a:pt x="1020474" y="719587"/>
                </a:lnTo>
                <a:lnTo>
                  <a:pt x="1090066" y="721539"/>
                </a:lnTo>
                <a:lnTo>
                  <a:pt x="1160779" y="722198"/>
                </a:lnTo>
                <a:lnTo>
                  <a:pt x="1231479" y="721539"/>
                </a:lnTo>
                <a:lnTo>
                  <a:pt x="1301059" y="719587"/>
                </a:lnTo>
                <a:lnTo>
                  <a:pt x="1369397" y="716380"/>
                </a:lnTo>
                <a:lnTo>
                  <a:pt x="1436373" y="711956"/>
                </a:lnTo>
                <a:lnTo>
                  <a:pt x="1501865" y="706352"/>
                </a:lnTo>
                <a:lnTo>
                  <a:pt x="1565752" y="699606"/>
                </a:lnTo>
                <a:lnTo>
                  <a:pt x="1627912" y="691757"/>
                </a:lnTo>
                <a:lnTo>
                  <a:pt x="1688223" y="682841"/>
                </a:lnTo>
                <a:lnTo>
                  <a:pt x="1746565" y="672897"/>
                </a:lnTo>
                <a:lnTo>
                  <a:pt x="1802815" y="661962"/>
                </a:lnTo>
                <a:lnTo>
                  <a:pt x="1856853" y="650074"/>
                </a:lnTo>
                <a:lnTo>
                  <a:pt x="1908556" y="637271"/>
                </a:lnTo>
                <a:lnTo>
                  <a:pt x="1957804" y="623591"/>
                </a:lnTo>
                <a:lnTo>
                  <a:pt x="2004475" y="609071"/>
                </a:lnTo>
                <a:lnTo>
                  <a:pt x="2048448" y="593750"/>
                </a:lnTo>
                <a:lnTo>
                  <a:pt x="2089600" y="577664"/>
                </a:lnTo>
                <a:lnTo>
                  <a:pt x="2127812" y="560852"/>
                </a:lnTo>
                <a:lnTo>
                  <a:pt x="2162960" y="543352"/>
                </a:lnTo>
                <a:lnTo>
                  <a:pt x="2223583" y="506436"/>
                </a:lnTo>
                <a:lnTo>
                  <a:pt x="2270497" y="467221"/>
                </a:lnTo>
                <a:lnTo>
                  <a:pt x="2302731" y="426006"/>
                </a:lnTo>
                <a:lnTo>
                  <a:pt x="2319314" y="383096"/>
                </a:lnTo>
                <a:lnTo>
                  <a:pt x="2321433" y="361099"/>
                </a:lnTo>
                <a:lnTo>
                  <a:pt x="2319314" y="339102"/>
                </a:lnTo>
                <a:lnTo>
                  <a:pt x="2302731" y="296191"/>
                </a:lnTo>
                <a:lnTo>
                  <a:pt x="2270497" y="254977"/>
                </a:lnTo>
                <a:lnTo>
                  <a:pt x="2223583" y="215761"/>
                </a:lnTo>
                <a:lnTo>
                  <a:pt x="2162960" y="178846"/>
                </a:lnTo>
                <a:lnTo>
                  <a:pt x="2127812" y="161345"/>
                </a:lnTo>
                <a:lnTo>
                  <a:pt x="2089600" y="144533"/>
                </a:lnTo>
                <a:lnTo>
                  <a:pt x="2048448" y="128448"/>
                </a:lnTo>
                <a:lnTo>
                  <a:pt x="2004475" y="113126"/>
                </a:lnTo>
                <a:lnTo>
                  <a:pt x="1957804" y="98606"/>
                </a:lnTo>
                <a:lnTo>
                  <a:pt x="1908556" y="84926"/>
                </a:lnTo>
                <a:lnTo>
                  <a:pt x="1856853" y="72123"/>
                </a:lnTo>
                <a:lnTo>
                  <a:pt x="1802815" y="60235"/>
                </a:lnTo>
                <a:lnTo>
                  <a:pt x="1746565" y="49300"/>
                </a:lnTo>
                <a:lnTo>
                  <a:pt x="1688223" y="39356"/>
                </a:lnTo>
                <a:lnTo>
                  <a:pt x="1627912" y="30440"/>
                </a:lnTo>
                <a:lnTo>
                  <a:pt x="1565752" y="22591"/>
                </a:lnTo>
                <a:lnTo>
                  <a:pt x="1501865" y="15845"/>
                </a:lnTo>
                <a:lnTo>
                  <a:pt x="1436373" y="10242"/>
                </a:lnTo>
                <a:lnTo>
                  <a:pt x="1369397" y="5817"/>
                </a:lnTo>
                <a:lnTo>
                  <a:pt x="1301059" y="2610"/>
                </a:lnTo>
                <a:lnTo>
                  <a:pt x="1231479" y="659"/>
                </a:lnTo>
                <a:lnTo>
                  <a:pt x="1160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94073" y="5230240"/>
            <a:ext cx="2321560" cy="722630"/>
          </a:xfrm>
          <a:custGeom>
            <a:avLst/>
            <a:gdLst/>
            <a:ahLst/>
            <a:cxnLst/>
            <a:rect l="l" t="t" r="r" b="b"/>
            <a:pathLst>
              <a:path w="2321560" h="722629">
                <a:moveTo>
                  <a:pt x="0" y="361099"/>
                </a:moveTo>
                <a:lnTo>
                  <a:pt x="8392" y="317453"/>
                </a:lnTo>
                <a:lnTo>
                  <a:pt x="32922" y="275353"/>
                </a:lnTo>
                <a:lnTo>
                  <a:pt x="72619" y="235100"/>
                </a:lnTo>
                <a:lnTo>
                  <a:pt x="126511" y="196997"/>
                </a:lnTo>
                <a:lnTo>
                  <a:pt x="193627" y="161345"/>
                </a:lnTo>
                <a:lnTo>
                  <a:pt x="231840" y="144533"/>
                </a:lnTo>
                <a:lnTo>
                  <a:pt x="272995" y="128448"/>
                </a:lnTo>
                <a:lnTo>
                  <a:pt x="316971" y="113126"/>
                </a:lnTo>
                <a:lnTo>
                  <a:pt x="363646" y="98606"/>
                </a:lnTo>
                <a:lnTo>
                  <a:pt x="412898" y="84926"/>
                </a:lnTo>
                <a:lnTo>
                  <a:pt x="464606" y="72123"/>
                </a:lnTo>
                <a:lnTo>
                  <a:pt x="518649" y="60235"/>
                </a:lnTo>
                <a:lnTo>
                  <a:pt x="574905" y="49300"/>
                </a:lnTo>
                <a:lnTo>
                  <a:pt x="633253" y="39356"/>
                </a:lnTo>
                <a:lnTo>
                  <a:pt x="693572" y="30440"/>
                </a:lnTo>
                <a:lnTo>
                  <a:pt x="755740" y="22591"/>
                </a:lnTo>
                <a:lnTo>
                  <a:pt x="819635" y="15845"/>
                </a:lnTo>
                <a:lnTo>
                  <a:pt x="885137" y="10242"/>
                </a:lnTo>
                <a:lnTo>
                  <a:pt x="952124" y="5817"/>
                </a:lnTo>
                <a:lnTo>
                  <a:pt x="1020474" y="2610"/>
                </a:lnTo>
                <a:lnTo>
                  <a:pt x="1090066" y="659"/>
                </a:lnTo>
                <a:lnTo>
                  <a:pt x="1160779" y="0"/>
                </a:lnTo>
                <a:lnTo>
                  <a:pt x="1231479" y="659"/>
                </a:lnTo>
                <a:lnTo>
                  <a:pt x="1301059" y="2610"/>
                </a:lnTo>
                <a:lnTo>
                  <a:pt x="1369397" y="5817"/>
                </a:lnTo>
                <a:lnTo>
                  <a:pt x="1436373" y="10242"/>
                </a:lnTo>
                <a:lnTo>
                  <a:pt x="1501865" y="15845"/>
                </a:lnTo>
                <a:lnTo>
                  <a:pt x="1565752" y="22591"/>
                </a:lnTo>
                <a:lnTo>
                  <a:pt x="1627912" y="30440"/>
                </a:lnTo>
                <a:lnTo>
                  <a:pt x="1688223" y="39356"/>
                </a:lnTo>
                <a:lnTo>
                  <a:pt x="1746565" y="49300"/>
                </a:lnTo>
                <a:lnTo>
                  <a:pt x="1802815" y="60235"/>
                </a:lnTo>
                <a:lnTo>
                  <a:pt x="1856853" y="72123"/>
                </a:lnTo>
                <a:lnTo>
                  <a:pt x="1908556" y="84926"/>
                </a:lnTo>
                <a:lnTo>
                  <a:pt x="1957804" y="98606"/>
                </a:lnTo>
                <a:lnTo>
                  <a:pt x="2004475" y="113126"/>
                </a:lnTo>
                <a:lnTo>
                  <a:pt x="2048448" y="128448"/>
                </a:lnTo>
                <a:lnTo>
                  <a:pt x="2089600" y="144533"/>
                </a:lnTo>
                <a:lnTo>
                  <a:pt x="2127812" y="161345"/>
                </a:lnTo>
                <a:lnTo>
                  <a:pt x="2162960" y="178846"/>
                </a:lnTo>
                <a:lnTo>
                  <a:pt x="2223583" y="215761"/>
                </a:lnTo>
                <a:lnTo>
                  <a:pt x="2270497" y="254977"/>
                </a:lnTo>
                <a:lnTo>
                  <a:pt x="2302731" y="296191"/>
                </a:lnTo>
                <a:lnTo>
                  <a:pt x="2319314" y="339102"/>
                </a:lnTo>
                <a:lnTo>
                  <a:pt x="2321433" y="361099"/>
                </a:lnTo>
                <a:lnTo>
                  <a:pt x="2319314" y="383096"/>
                </a:lnTo>
                <a:lnTo>
                  <a:pt x="2302731" y="426006"/>
                </a:lnTo>
                <a:lnTo>
                  <a:pt x="2270497" y="467221"/>
                </a:lnTo>
                <a:lnTo>
                  <a:pt x="2223583" y="506436"/>
                </a:lnTo>
                <a:lnTo>
                  <a:pt x="2162960" y="543352"/>
                </a:lnTo>
                <a:lnTo>
                  <a:pt x="2127812" y="560852"/>
                </a:lnTo>
                <a:lnTo>
                  <a:pt x="2089600" y="577664"/>
                </a:lnTo>
                <a:lnTo>
                  <a:pt x="2048448" y="593750"/>
                </a:lnTo>
                <a:lnTo>
                  <a:pt x="2004475" y="609071"/>
                </a:lnTo>
                <a:lnTo>
                  <a:pt x="1957804" y="623591"/>
                </a:lnTo>
                <a:lnTo>
                  <a:pt x="1908556" y="637271"/>
                </a:lnTo>
                <a:lnTo>
                  <a:pt x="1856853" y="650074"/>
                </a:lnTo>
                <a:lnTo>
                  <a:pt x="1802815" y="661962"/>
                </a:lnTo>
                <a:lnTo>
                  <a:pt x="1746565" y="672897"/>
                </a:lnTo>
                <a:lnTo>
                  <a:pt x="1688223" y="682841"/>
                </a:lnTo>
                <a:lnTo>
                  <a:pt x="1627912" y="691757"/>
                </a:lnTo>
                <a:lnTo>
                  <a:pt x="1565752" y="699606"/>
                </a:lnTo>
                <a:lnTo>
                  <a:pt x="1501865" y="706352"/>
                </a:lnTo>
                <a:lnTo>
                  <a:pt x="1436373" y="711956"/>
                </a:lnTo>
                <a:lnTo>
                  <a:pt x="1369397" y="716380"/>
                </a:lnTo>
                <a:lnTo>
                  <a:pt x="1301059" y="719587"/>
                </a:lnTo>
                <a:lnTo>
                  <a:pt x="1231479" y="721539"/>
                </a:lnTo>
                <a:lnTo>
                  <a:pt x="1160779" y="722198"/>
                </a:lnTo>
                <a:lnTo>
                  <a:pt x="1090066" y="721539"/>
                </a:lnTo>
                <a:lnTo>
                  <a:pt x="1020474" y="719587"/>
                </a:lnTo>
                <a:lnTo>
                  <a:pt x="952124" y="716380"/>
                </a:lnTo>
                <a:lnTo>
                  <a:pt x="885137" y="711956"/>
                </a:lnTo>
                <a:lnTo>
                  <a:pt x="819635" y="706352"/>
                </a:lnTo>
                <a:lnTo>
                  <a:pt x="755740" y="699606"/>
                </a:lnTo>
                <a:lnTo>
                  <a:pt x="693572" y="691757"/>
                </a:lnTo>
                <a:lnTo>
                  <a:pt x="633253" y="682841"/>
                </a:lnTo>
                <a:lnTo>
                  <a:pt x="574905" y="672897"/>
                </a:lnTo>
                <a:lnTo>
                  <a:pt x="518649" y="661962"/>
                </a:lnTo>
                <a:lnTo>
                  <a:pt x="464606" y="650074"/>
                </a:lnTo>
                <a:lnTo>
                  <a:pt x="412898" y="637271"/>
                </a:lnTo>
                <a:lnTo>
                  <a:pt x="363646" y="623591"/>
                </a:lnTo>
                <a:lnTo>
                  <a:pt x="316971" y="609071"/>
                </a:lnTo>
                <a:lnTo>
                  <a:pt x="272995" y="593750"/>
                </a:lnTo>
                <a:lnTo>
                  <a:pt x="231840" y="577664"/>
                </a:lnTo>
                <a:lnTo>
                  <a:pt x="193627" y="560852"/>
                </a:lnTo>
                <a:lnTo>
                  <a:pt x="158477" y="543352"/>
                </a:lnTo>
                <a:lnTo>
                  <a:pt x="97851" y="506436"/>
                </a:lnTo>
                <a:lnTo>
                  <a:pt x="50936" y="467221"/>
                </a:lnTo>
                <a:lnTo>
                  <a:pt x="18701" y="426006"/>
                </a:lnTo>
                <a:lnTo>
                  <a:pt x="2118" y="383096"/>
                </a:lnTo>
                <a:lnTo>
                  <a:pt x="0" y="361099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4530345" y="5312028"/>
            <a:ext cx="1048385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b="1" dirty="0">
                <a:latin typeface="Trebuchet MS"/>
                <a:cs typeface="Trebuchet MS"/>
              </a:rPr>
              <a:t>Traitement</a:t>
            </a:r>
            <a:r>
              <a:rPr sz="1200" b="1" spc="-105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de  </a:t>
            </a:r>
            <a:r>
              <a:rPr sz="1200" b="1" spc="-5" dirty="0">
                <a:latin typeface="Trebuchet MS"/>
                <a:cs typeface="Trebuchet MS"/>
              </a:rPr>
              <a:t>maintenance  </a:t>
            </a:r>
            <a:r>
              <a:rPr sz="1200" b="1" u="sng" spc="5" dirty="0">
                <a:solidFill>
                  <a:srgbClr val="FF8118"/>
                </a:solidFill>
                <a:latin typeface="Trebuchet MS"/>
                <a:cs typeface="Trebuchet MS"/>
              </a:rPr>
              <a:t>Page</a:t>
            </a:r>
            <a:r>
              <a:rPr sz="1200" b="1" u="sng" spc="-120" dirty="0">
                <a:solidFill>
                  <a:srgbClr val="FF8118"/>
                </a:solidFill>
                <a:latin typeface="Trebuchet MS"/>
                <a:cs typeface="Trebuchet MS"/>
              </a:rPr>
              <a:t> </a:t>
            </a:r>
            <a:r>
              <a:rPr sz="1200" b="1" u="sng" spc="-45" dirty="0">
                <a:solidFill>
                  <a:srgbClr val="FF8118"/>
                </a:solidFill>
                <a:latin typeface="Trebuchet MS"/>
                <a:cs typeface="Trebuchet MS"/>
              </a:rPr>
              <a:t>32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743804" y="5233429"/>
            <a:ext cx="312699" cy="252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72358" y="4221099"/>
            <a:ext cx="0" cy="833119"/>
          </a:xfrm>
          <a:custGeom>
            <a:avLst/>
            <a:gdLst/>
            <a:ahLst/>
            <a:cxnLst/>
            <a:rect l="l" t="t" r="r" b="b"/>
            <a:pathLst>
              <a:path h="833120">
                <a:moveTo>
                  <a:pt x="0" y="0"/>
                </a:moveTo>
                <a:lnTo>
                  <a:pt x="0" y="832993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501253" y="5027435"/>
            <a:ext cx="2308860" cy="757259"/>
          </a:xfrm>
          <a:prstGeom prst="rect">
            <a:avLst/>
          </a:prstGeom>
          <a:ln w="15875">
            <a:solidFill>
              <a:srgbClr val="48237C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84455" marR="181610">
              <a:spcBef>
                <a:spcPts val="145"/>
              </a:spcBef>
            </a:pPr>
            <a:r>
              <a:rPr sz="1200" spc="55" dirty="0">
                <a:solidFill>
                  <a:srgbClr val="48237C"/>
                </a:solidFill>
                <a:latin typeface="Trebuchet MS"/>
                <a:cs typeface="Trebuchet MS"/>
              </a:rPr>
              <a:t>* </a:t>
            </a:r>
            <a:r>
              <a:rPr sz="1200" spc="-75" dirty="0">
                <a:solidFill>
                  <a:srgbClr val="48237C"/>
                </a:solidFill>
                <a:latin typeface="Trebuchet MS"/>
                <a:cs typeface="Trebuchet MS"/>
              </a:rPr>
              <a:t>La </a:t>
            </a:r>
            <a:r>
              <a:rPr sz="1200" spc="-40" dirty="0">
                <a:solidFill>
                  <a:srgbClr val="48237C"/>
                </a:solidFill>
                <a:latin typeface="Trebuchet MS"/>
                <a:cs typeface="Trebuchet MS"/>
              </a:rPr>
              <a:t>dose </a:t>
            </a:r>
            <a:r>
              <a:rPr sz="1200" spc="-70" dirty="0">
                <a:solidFill>
                  <a:srgbClr val="48237C"/>
                </a:solidFill>
                <a:latin typeface="Trebuchet MS"/>
                <a:cs typeface="Trebuchet MS"/>
              </a:rPr>
              <a:t>de carboplatine </a:t>
            </a:r>
            <a:r>
              <a:rPr sz="1200" spc="-50" dirty="0">
                <a:solidFill>
                  <a:srgbClr val="48237C"/>
                </a:solidFill>
                <a:latin typeface="Trebuchet MS"/>
                <a:cs typeface="Trebuchet MS"/>
              </a:rPr>
              <a:t>doit  </a:t>
            </a:r>
            <a:r>
              <a:rPr sz="1200" spc="-65" dirty="0">
                <a:solidFill>
                  <a:srgbClr val="48237C"/>
                </a:solidFill>
                <a:latin typeface="Trebuchet MS"/>
                <a:cs typeface="Trebuchet MS"/>
              </a:rPr>
              <a:t>être </a:t>
            </a:r>
            <a:r>
              <a:rPr sz="1200" spc="-80" dirty="0">
                <a:solidFill>
                  <a:srgbClr val="48237C"/>
                </a:solidFill>
                <a:latin typeface="Trebuchet MS"/>
                <a:cs typeface="Trebuchet MS"/>
              </a:rPr>
              <a:t>plafonnée </a:t>
            </a:r>
            <a:r>
              <a:rPr sz="1200" spc="-45" dirty="0">
                <a:solidFill>
                  <a:srgbClr val="48237C"/>
                </a:solidFill>
                <a:latin typeface="Trebuchet MS"/>
                <a:cs typeface="Trebuchet MS"/>
              </a:rPr>
              <a:t>(400 </a:t>
            </a:r>
            <a:r>
              <a:rPr sz="1200" spc="-125" dirty="0">
                <a:solidFill>
                  <a:srgbClr val="48237C"/>
                </a:solidFill>
                <a:latin typeface="Trebuchet MS"/>
                <a:cs typeface="Trebuchet MS"/>
              </a:rPr>
              <a:t>mg/m²) </a:t>
            </a:r>
            <a:r>
              <a:rPr sz="1200" spc="-70" dirty="0">
                <a:solidFill>
                  <a:srgbClr val="48237C"/>
                </a:solidFill>
                <a:latin typeface="Trebuchet MS"/>
                <a:cs typeface="Trebuchet MS"/>
              </a:rPr>
              <a:t>chez  </a:t>
            </a:r>
            <a:r>
              <a:rPr sz="1200" spc="-75" dirty="0">
                <a:solidFill>
                  <a:srgbClr val="48237C"/>
                </a:solidFill>
                <a:latin typeface="Trebuchet MS"/>
                <a:cs typeface="Trebuchet MS"/>
              </a:rPr>
              <a:t>les patients </a:t>
            </a:r>
            <a:r>
              <a:rPr sz="1200" spc="-80" dirty="0">
                <a:solidFill>
                  <a:srgbClr val="48237C"/>
                </a:solidFill>
                <a:latin typeface="Trebuchet MS"/>
                <a:cs typeface="Trebuchet MS"/>
              </a:rPr>
              <a:t>âgés </a:t>
            </a:r>
            <a:r>
              <a:rPr sz="1200" spc="-100" dirty="0">
                <a:solidFill>
                  <a:srgbClr val="48237C"/>
                </a:solidFill>
                <a:latin typeface="Trebuchet MS"/>
                <a:cs typeface="Trebuchet MS"/>
              </a:rPr>
              <a:t>et/ou </a:t>
            </a:r>
            <a:r>
              <a:rPr sz="1200" spc="-60" dirty="0">
                <a:solidFill>
                  <a:srgbClr val="48237C"/>
                </a:solidFill>
                <a:latin typeface="Trebuchet MS"/>
                <a:cs typeface="Trebuchet MS"/>
              </a:rPr>
              <a:t>dénutris  </a:t>
            </a:r>
            <a:r>
              <a:rPr sz="1200" spc="-25" dirty="0">
                <a:solidFill>
                  <a:srgbClr val="48237C"/>
                </a:solidFill>
                <a:latin typeface="Trebuchet MS"/>
                <a:cs typeface="Trebuchet MS"/>
              </a:rPr>
              <a:t>pour </a:t>
            </a:r>
            <a:r>
              <a:rPr sz="1200" spc="-60" dirty="0">
                <a:solidFill>
                  <a:srgbClr val="48237C"/>
                </a:solidFill>
                <a:latin typeface="Trebuchet MS"/>
                <a:cs typeface="Trebuchet MS"/>
              </a:rPr>
              <a:t>réduite </a:t>
            </a:r>
            <a:r>
              <a:rPr sz="1200" spc="-105" dirty="0">
                <a:solidFill>
                  <a:srgbClr val="48237C"/>
                </a:solidFill>
                <a:latin typeface="Trebuchet MS"/>
                <a:cs typeface="Trebuchet MS"/>
              </a:rPr>
              <a:t>la</a:t>
            </a:r>
            <a:r>
              <a:rPr sz="1200" spc="-40" dirty="0">
                <a:solidFill>
                  <a:srgbClr val="48237C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48237C"/>
                </a:solidFill>
                <a:latin typeface="Trebuchet MS"/>
                <a:cs typeface="Trebuchet MS"/>
              </a:rPr>
              <a:t>toxicité.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792978" y="1304164"/>
            <a:ext cx="76200" cy="233045"/>
          </a:xfrm>
          <a:custGeom>
            <a:avLst/>
            <a:gdLst/>
            <a:ahLst/>
            <a:cxnLst/>
            <a:rect l="l" t="t" r="r" b="b"/>
            <a:pathLst>
              <a:path w="76200" h="233044">
                <a:moveTo>
                  <a:pt x="33400" y="156337"/>
                </a:moveTo>
                <a:lnTo>
                  <a:pt x="0" y="156337"/>
                </a:lnTo>
                <a:lnTo>
                  <a:pt x="38100" y="232537"/>
                </a:lnTo>
                <a:lnTo>
                  <a:pt x="69850" y="169037"/>
                </a:lnTo>
                <a:lnTo>
                  <a:pt x="33400" y="169037"/>
                </a:lnTo>
                <a:lnTo>
                  <a:pt x="33400" y="156337"/>
                </a:lnTo>
                <a:close/>
              </a:path>
              <a:path w="76200" h="233044">
                <a:moveTo>
                  <a:pt x="42925" y="0"/>
                </a:moveTo>
                <a:lnTo>
                  <a:pt x="33400" y="0"/>
                </a:lnTo>
                <a:lnTo>
                  <a:pt x="33400" y="169037"/>
                </a:lnTo>
                <a:lnTo>
                  <a:pt x="42925" y="169037"/>
                </a:lnTo>
                <a:lnTo>
                  <a:pt x="42925" y="0"/>
                </a:lnTo>
                <a:close/>
              </a:path>
              <a:path w="76200" h="233044">
                <a:moveTo>
                  <a:pt x="76200" y="156337"/>
                </a:moveTo>
                <a:lnTo>
                  <a:pt x="42925" y="156337"/>
                </a:lnTo>
                <a:lnTo>
                  <a:pt x="42925" y="169037"/>
                </a:lnTo>
                <a:lnTo>
                  <a:pt x="69850" y="169037"/>
                </a:lnTo>
                <a:lnTo>
                  <a:pt x="76200" y="15633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99835" y="1898269"/>
            <a:ext cx="76200" cy="275590"/>
          </a:xfrm>
          <a:custGeom>
            <a:avLst/>
            <a:gdLst/>
            <a:ahLst/>
            <a:cxnLst/>
            <a:rect l="l" t="t" r="r" b="b"/>
            <a:pathLst>
              <a:path w="76200" h="275589">
                <a:moveTo>
                  <a:pt x="33274" y="199262"/>
                </a:moveTo>
                <a:lnTo>
                  <a:pt x="0" y="199262"/>
                </a:lnTo>
                <a:lnTo>
                  <a:pt x="38100" y="275463"/>
                </a:lnTo>
                <a:lnTo>
                  <a:pt x="69850" y="211962"/>
                </a:lnTo>
                <a:lnTo>
                  <a:pt x="33274" y="211962"/>
                </a:lnTo>
                <a:lnTo>
                  <a:pt x="33274" y="199262"/>
                </a:lnTo>
                <a:close/>
              </a:path>
              <a:path w="76200" h="275589">
                <a:moveTo>
                  <a:pt x="42799" y="0"/>
                </a:moveTo>
                <a:lnTo>
                  <a:pt x="33274" y="0"/>
                </a:lnTo>
                <a:lnTo>
                  <a:pt x="33274" y="211962"/>
                </a:lnTo>
                <a:lnTo>
                  <a:pt x="42799" y="211962"/>
                </a:lnTo>
                <a:lnTo>
                  <a:pt x="42799" y="0"/>
                </a:lnTo>
                <a:close/>
              </a:path>
              <a:path w="76200" h="275589">
                <a:moveTo>
                  <a:pt x="76200" y="199262"/>
                </a:moveTo>
                <a:lnTo>
                  <a:pt x="42799" y="199262"/>
                </a:lnTo>
                <a:lnTo>
                  <a:pt x="42799" y="211962"/>
                </a:lnTo>
                <a:lnTo>
                  <a:pt x="69850" y="211962"/>
                </a:lnTo>
                <a:lnTo>
                  <a:pt x="76200" y="19926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ftr" sz="quarter" idx="5"/>
          </p:nvPr>
        </p:nvSpPr>
        <p:spPr>
          <a:xfrm>
            <a:off x="3732213" y="6235014"/>
            <a:ext cx="761999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/>
              <a:t>RIR </a:t>
            </a:r>
            <a:r>
              <a:rPr spc="-70" dirty="0"/>
              <a:t>en </a:t>
            </a:r>
            <a:r>
              <a:rPr spc="-50" dirty="0"/>
              <a:t>oncologie </a:t>
            </a:r>
            <a:r>
              <a:rPr spc="-65" dirty="0"/>
              <a:t>thoracique </a:t>
            </a:r>
            <a:r>
              <a:rPr spc="30" dirty="0"/>
              <a:t>©</a:t>
            </a:r>
            <a:r>
              <a:rPr spc="45" dirty="0"/>
              <a:t> </a:t>
            </a:r>
            <a:r>
              <a:rPr spc="-30" dirty="0"/>
              <a:t>2014</a:t>
            </a:r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7"/>
          </p:nvPr>
        </p:nvSpPr>
        <p:spPr>
          <a:xfrm>
            <a:off x="1674813" y="886988"/>
            <a:ext cx="779767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>
              <a:lnSpc>
                <a:spcPts val="1300"/>
              </a:lnSpc>
            </a:pPr>
            <a:fld id="{81D60167-4931-47E6-BA6A-407CBD079E47}" type="slidenum">
              <a:rPr spc="-30" dirty="0"/>
              <a:pPr marL="25400">
                <a:lnSpc>
                  <a:spcPts val="1300"/>
                </a:lnSpc>
              </a:pPr>
              <a:t>5</a:t>
            </a:fld>
            <a:endParaRPr spc="-30" dirty="0"/>
          </a:p>
        </p:txBody>
      </p:sp>
    </p:spTree>
    <p:extLst>
      <p:ext uri="{BB962C8B-B14F-4D97-AF65-F5344CB8AC3E}">
        <p14:creationId xmlns:p14="http://schemas.microsoft.com/office/powerpoint/2010/main" val="30447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5680" y="260649"/>
            <a:ext cx="5798318" cy="907181"/>
          </a:xfrm>
        </p:spPr>
        <p:txBody>
          <a:bodyPr>
            <a:normAutofit/>
          </a:bodyPr>
          <a:lstStyle/>
          <a:p>
            <a:r>
              <a:rPr lang="fr-FR" altLang="fr-FR" sz="2400" dirty="0"/>
              <a:t>ECHAPPEMENT A LA DESTRUCTION IMMUNE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90925" y="1700808"/>
            <a:ext cx="8352928" cy="3960440"/>
          </a:xfrm>
        </p:spPr>
        <p:txBody>
          <a:bodyPr numCol="1">
            <a:normAutofit/>
          </a:bodyPr>
          <a:lstStyle/>
          <a:p>
            <a:pPr algn="ctr">
              <a:spcBef>
                <a:spcPts val="0"/>
              </a:spcBef>
            </a:pPr>
            <a:endParaRPr lang="fr-FR" dirty="0"/>
          </a:p>
          <a:p>
            <a:pPr algn="ctr">
              <a:spcBef>
                <a:spcPts val="0"/>
              </a:spcBef>
            </a:pPr>
            <a:endParaRPr lang="fr-FR" dirty="0"/>
          </a:p>
          <a:p>
            <a:pPr algn="ctr">
              <a:spcBef>
                <a:spcPts val="0"/>
              </a:spcBef>
            </a:pPr>
            <a:endParaRPr lang="fr-FR" dirty="0"/>
          </a:p>
          <a:p>
            <a:pPr algn="ctr">
              <a:spcBef>
                <a:spcPts val="0"/>
              </a:spcBef>
            </a:pPr>
            <a:endParaRPr lang="fr-FR" dirty="0"/>
          </a:p>
          <a:p>
            <a:pPr algn="ctr">
              <a:spcBef>
                <a:spcPts val="0"/>
              </a:spcBef>
            </a:pPr>
            <a:endParaRPr lang="fr-FR" dirty="0"/>
          </a:p>
          <a:p>
            <a:pPr algn="ctr">
              <a:spcBef>
                <a:spcPts val="0"/>
              </a:spcBef>
            </a:pPr>
            <a:endParaRPr lang="fr-FR" dirty="0"/>
          </a:p>
          <a:p>
            <a:pPr algn="ctr">
              <a:spcBef>
                <a:spcPts val="0"/>
              </a:spcBef>
            </a:pPr>
            <a:endParaRPr lang="fr-FR" dirty="0"/>
          </a:p>
          <a:p>
            <a:pPr algn="ctr">
              <a:spcBef>
                <a:spcPts val="0"/>
              </a:spcBef>
            </a:pPr>
            <a:endParaRPr lang="fr-FR" dirty="0"/>
          </a:p>
          <a:p>
            <a:pPr algn="ctr">
              <a:spcBef>
                <a:spcPts val="0"/>
              </a:spcBef>
            </a:pPr>
            <a:endParaRPr lang="fr-FR" sz="600" dirty="0"/>
          </a:p>
          <a:p>
            <a:pPr algn="ctr">
              <a:spcBef>
                <a:spcPts val="0"/>
              </a:spcBef>
            </a:pPr>
            <a:endParaRPr lang="fr-FR" dirty="0"/>
          </a:p>
          <a:p>
            <a:pPr algn="ctr">
              <a:spcBef>
                <a:spcPts val="0"/>
              </a:spcBef>
            </a:pPr>
            <a:endParaRPr lang="fr-FR" dirty="0"/>
          </a:p>
          <a:p>
            <a:pPr algn="ctr">
              <a:spcBef>
                <a:spcPts val="0"/>
              </a:spcBef>
            </a:pPr>
            <a:endParaRPr lang="fr-FR" dirty="0"/>
          </a:p>
          <a:p>
            <a:pPr algn="ctr">
              <a:spcBef>
                <a:spcPts val="0"/>
              </a:spcBef>
            </a:pPr>
            <a:endParaRPr lang="fr-FR" dirty="0"/>
          </a:p>
          <a:p>
            <a:pPr algn="ctr">
              <a:spcBef>
                <a:spcPts val="0"/>
              </a:spcBef>
            </a:pPr>
            <a:endParaRPr lang="fr-FR" dirty="0"/>
          </a:p>
          <a:p>
            <a:pPr marL="0" indent="0" algn="ctr">
              <a:spcBef>
                <a:spcPts val="0"/>
              </a:spcBef>
              <a:buNone/>
            </a:pPr>
            <a:endParaRPr lang="fr-FR" dirty="0"/>
          </a:p>
          <a:p>
            <a:pPr>
              <a:spcBef>
                <a:spcPts val="0"/>
              </a:spcBef>
            </a:pPr>
            <a:endParaRPr lang="fr-FR" dirty="0"/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  <a:p>
            <a:pPr>
              <a:spcBef>
                <a:spcPts val="0"/>
              </a:spcBef>
            </a:pPr>
            <a:endParaRPr lang="fr-FR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19536" y="6294512"/>
            <a:ext cx="48638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900" dirty="0" err="1">
                <a:solidFill>
                  <a:prstClr val="black"/>
                </a:solidFill>
                <a:latin typeface="Calibri" pitchFamily="34" charset="0"/>
              </a:rPr>
              <a:t>Hanahan</a:t>
            </a:r>
            <a:r>
              <a:rPr lang="en-US" altLang="fr-FR" sz="900" dirty="0">
                <a:solidFill>
                  <a:prstClr val="black"/>
                </a:solidFill>
                <a:latin typeface="Calibri" pitchFamily="34" charset="0"/>
              </a:rPr>
              <a:t> D, Weinberg RA. Hallmarks of cancer : the next generation. Cell. 2011 Mar 4;144(5):646-74.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91" y="1124744"/>
            <a:ext cx="518457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7089291" y="1988840"/>
            <a:ext cx="3276600" cy="2190750"/>
            <a:chOff x="947011" y="522822"/>
            <a:chExt cx="3276600" cy="21907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011" y="522822"/>
              <a:ext cx="3276600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1395122" y="2322368"/>
              <a:ext cx="131938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Microenvironnement tumoral primaire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688983" y="2320538"/>
              <a:ext cx="132168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>
                  <a:solidFill>
                    <a:prstClr val="black"/>
                  </a:solidFill>
                  <a:latin typeface="Arial" charset="0"/>
                  <a:ea typeface="ＭＳ Ｐゴシック"/>
                </a:rPr>
                <a:t>Microenvironnement tumoral invasif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6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dirty="0" err="1">
                <a:ea typeface="ＭＳ Ｐゴシック" pitchFamily="34" charset="-128"/>
              </a:rPr>
              <a:t>Immunoediting</a:t>
            </a:r>
            <a:r>
              <a:rPr lang="fr-FR" dirty="0">
                <a:ea typeface="ＭＳ Ｐゴシック" pitchFamily="34" charset="-128"/>
              </a:rPr>
              <a:t>: 3 phases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4" y="1700214"/>
            <a:ext cx="79533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351088" y="5373688"/>
            <a:ext cx="215900" cy="2159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351088" y="5732464"/>
            <a:ext cx="215900" cy="2174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351088" y="6092825"/>
            <a:ext cx="215900" cy="2159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62" name="ZoneTexte 3"/>
          <p:cNvSpPr txBox="1">
            <a:spLocks noChangeArrowheads="1"/>
          </p:cNvSpPr>
          <p:nvPr/>
        </p:nvSpPr>
        <p:spPr bwMode="auto">
          <a:xfrm>
            <a:off x="2640014" y="5300664"/>
            <a:ext cx="297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800">
                <a:latin typeface="Calibri" pitchFamily="34" charset="0"/>
              </a:rPr>
              <a:t>Cellules tumorales immatures</a:t>
            </a:r>
          </a:p>
        </p:txBody>
      </p:sp>
      <p:sp>
        <p:nvSpPr>
          <p:cNvPr id="19463" name="ZoneTexte 4"/>
          <p:cNvSpPr txBox="1">
            <a:spLocks noChangeArrowheads="1"/>
          </p:cNvSpPr>
          <p:nvPr/>
        </p:nvSpPr>
        <p:spPr bwMode="auto">
          <a:xfrm>
            <a:off x="2640013" y="5661025"/>
            <a:ext cx="1911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800">
                <a:latin typeface="Calibri" pitchFamily="34" charset="0"/>
              </a:rPr>
              <a:t>Cellules tumorales</a:t>
            </a:r>
          </a:p>
        </p:txBody>
      </p:sp>
      <p:sp>
        <p:nvSpPr>
          <p:cNvPr id="19464" name="ZoneTexte 5"/>
          <p:cNvSpPr txBox="1">
            <a:spLocks noChangeArrowheads="1"/>
          </p:cNvSpPr>
          <p:nvPr/>
        </p:nvSpPr>
        <p:spPr bwMode="auto">
          <a:xfrm>
            <a:off x="2640014" y="6030913"/>
            <a:ext cx="183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800">
                <a:latin typeface="Calibri" pitchFamily="34" charset="0"/>
              </a:rPr>
              <a:t>Cellules normales</a:t>
            </a:r>
          </a:p>
        </p:txBody>
      </p:sp>
      <p:sp>
        <p:nvSpPr>
          <p:cNvPr id="19465" name="ZoneTexte 8"/>
          <p:cNvSpPr txBox="1">
            <a:spLocks noChangeArrowheads="1"/>
          </p:cNvSpPr>
          <p:nvPr/>
        </p:nvSpPr>
        <p:spPr bwMode="auto">
          <a:xfrm>
            <a:off x="5614989" y="1773238"/>
            <a:ext cx="1489075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sz="1800" b="1">
                <a:solidFill>
                  <a:schemeClr val="bg1"/>
                </a:solidFill>
                <a:latin typeface="Calibri" pitchFamily="34" charset="0"/>
              </a:rPr>
              <a:t>Equilibre</a:t>
            </a:r>
          </a:p>
        </p:txBody>
      </p:sp>
      <p:sp>
        <p:nvSpPr>
          <p:cNvPr id="19466" name="ZoneTexte 10"/>
          <p:cNvSpPr txBox="1">
            <a:spLocks noChangeArrowheads="1"/>
          </p:cNvSpPr>
          <p:nvPr/>
        </p:nvSpPr>
        <p:spPr bwMode="auto">
          <a:xfrm>
            <a:off x="8183564" y="1773238"/>
            <a:ext cx="1495425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800" b="1">
                <a:solidFill>
                  <a:schemeClr val="bg1"/>
                </a:solidFill>
                <a:latin typeface="Calibri" pitchFamily="34" charset="0"/>
              </a:rPr>
              <a:t>Echappement</a:t>
            </a:r>
          </a:p>
        </p:txBody>
      </p:sp>
      <p:sp>
        <p:nvSpPr>
          <p:cNvPr id="19467" name="ZoneTexte 11"/>
          <p:cNvSpPr txBox="1">
            <a:spLocks noChangeArrowheads="1"/>
          </p:cNvSpPr>
          <p:nvPr/>
        </p:nvSpPr>
        <p:spPr bwMode="auto">
          <a:xfrm>
            <a:off x="4832350" y="6505576"/>
            <a:ext cx="5727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200" i="1"/>
              <a:t>D</a:t>
            </a:r>
            <a:r>
              <a:rPr lang="ja-JP" altLang="fr-FR" sz="1200" i="1"/>
              <a:t>’</a:t>
            </a:r>
            <a:r>
              <a:rPr lang="fr-FR" altLang="ja-JP" sz="1200" i="1"/>
              <a:t>après Dunn, Cancer Immunoediting: from immunosurveillance to tumor escape.</a:t>
            </a:r>
            <a:endParaRPr lang="fr-FR" sz="1200" i="1"/>
          </a:p>
        </p:txBody>
      </p:sp>
    </p:spTree>
    <p:extLst>
      <p:ext uri="{BB962C8B-B14F-4D97-AF65-F5344CB8AC3E}">
        <p14:creationId xmlns:p14="http://schemas.microsoft.com/office/powerpoint/2010/main" val="20354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94" y="127000"/>
            <a:ext cx="8615240" cy="539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274" y="6342743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Nathan A. Pennell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9000" y="6286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 dirty="0">
                <a:latin typeface="Arial"/>
              </a:rPr>
              <a:t> Understanding the Rationale for Immunotherapy in Non-Small Cell Lung Cancer ☆ ☆☆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9000" y="6540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Seminars in Oncology, Volume 42, Supplement 2, 2015, S3–S10</a:t>
            </a:r>
          </a:p>
        </p:txBody>
      </p:sp>
    </p:spTree>
    <p:extLst>
      <p:ext uri="{BB962C8B-B14F-4D97-AF65-F5344CB8AC3E}">
        <p14:creationId xmlns:p14="http://schemas.microsoft.com/office/powerpoint/2010/main" val="6863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88" y="705395"/>
            <a:ext cx="10844896" cy="50030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88" y="816736"/>
            <a:ext cx="10853720" cy="41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403</TotalTime>
  <Words>1032</Words>
  <Application>Microsoft Office PowerPoint</Application>
  <PresentationFormat>Grand écran</PresentationFormat>
  <Paragraphs>242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Calibri</vt:lpstr>
      <vt:lpstr>Century Gothic</vt:lpstr>
      <vt:lpstr>Gothic</vt:lpstr>
      <vt:lpstr>StarSymbol</vt:lpstr>
      <vt:lpstr>Times New Roman</vt:lpstr>
      <vt:lpstr>Trebuchet MS</vt:lpstr>
      <vt:lpstr>Verdana</vt:lpstr>
      <vt:lpstr>Wingdings</vt:lpstr>
      <vt:lpstr>Wingdings 3</vt:lpstr>
      <vt:lpstr>Brin</vt:lpstr>
      <vt:lpstr>Immunothérapie PS2 sujets âgés</vt:lpstr>
      <vt:lpstr>Liens d’intérêt</vt:lpstr>
      <vt:lpstr>Données KBP 2010</vt:lpstr>
      <vt:lpstr>Présentation PowerPoint</vt:lpstr>
      <vt:lpstr>Présentation PowerPoint</vt:lpstr>
      <vt:lpstr>ECHAPPEMENT A LA DESTRUCTION IMMUNE</vt:lpstr>
      <vt:lpstr>Immunoediting: 3 phases</vt:lpstr>
      <vt:lpstr>Présentation PowerPoint</vt:lpstr>
      <vt:lpstr>Présentation PowerPoint</vt:lpstr>
      <vt:lpstr>Immunité sujets âgés</vt:lpstr>
      <vt:lpstr>Présentation PowerPoint</vt:lpstr>
      <vt:lpstr>Présentation PowerPoint</vt:lpstr>
      <vt:lpstr>Présentation PowerPoint</vt:lpstr>
      <vt:lpstr>Présentation PowerPoint</vt:lpstr>
      <vt:lpstr>Revue sujets âgés </vt:lpstr>
      <vt:lpstr>Evènements indésirables </vt:lpstr>
      <vt:lpstr>EI sévérité</vt:lpstr>
      <vt:lpstr>Evaluation AE études poolées </vt:lpstr>
      <vt:lpstr>EI nécessitant un traitement immunomodulateur</vt:lpstr>
      <vt:lpstr>EI d’intérêt nécessitant un traitement immunomodulateur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Immunothérapie PS2 sujets âgés</dc:title>
  <dc:creator>lena herve</dc:creator>
  <cp:lastModifiedBy>lena herve</cp:lastModifiedBy>
  <cp:revision>24</cp:revision>
  <dcterms:created xsi:type="dcterms:W3CDTF">2016-01-03T14:45:39Z</dcterms:created>
  <dcterms:modified xsi:type="dcterms:W3CDTF">2016-06-30T11:40:12Z</dcterms:modified>
</cp:coreProperties>
</file>